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9" r:id="rId5"/>
    <p:sldId id="258"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159" d="100"/>
          <a:sy n="159" d="100"/>
        </p:scale>
        <p:origin x="156"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F54B41-1A60-4DC1-BFF1-3FC64DB73EC3}" type="datetimeFigureOut">
              <a:rPr lang="en-US" smtClean="0"/>
              <a:t>12/18/2020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74E64-01B1-4C2D-B701-A69FC5F2DD3C}" type="slidenum">
              <a:rPr lang="en-US" smtClean="0"/>
              <a:t>‹#›</a:t>
            </a:fld>
            <a:endParaRPr lang="en-US"/>
          </a:p>
        </p:txBody>
      </p:sp>
    </p:spTree>
    <p:extLst>
      <p:ext uri="{BB962C8B-B14F-4D97-AF65-F5344CB8AC3E}">
        <p14:creationId xmlns:p14="http://schemas.microsoft.com/office/powerpoint/2010/main" val="932242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F54B41-1A60-4DC1-BFF1-3FC64DB73EC3}" type="datetimeFigureOut">
              <a:rPr lang="en-US" smtClean="0"/>
              <a:t>12/18/2020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74E64-01B1-4C2D-B701-A69FC5F2DD3C}" type="slidenum">
              <a:rPr lang="en-US" smtClean="0"/>
              <a:t>‹#›</a:t>
            </a:fld>
            <a:endParaRPr lang="en-US"/>
          </a:p>
        </p:txBody>
      </p:sp>
    </p:spTree>
    <p:extLst>
      <p:ext uri="{BB962C8B-B14F-4D97-AF65-F5344CB8AC3E}">
        <p14:creationId xmlns:p14="http://schemas.microsoft.com/office/powerpoint/2010/main" val="3733432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F54B41-1A60-4DC1-BFF1-3FC64DB73EC3}" type="datetimeFigureOut">
              <a:rPr lang="en-US" smtClean="0"/>
              <a:t>12/18/2020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74E64-01B1-4C2D-B701-A69FC5F2DD3C}" type="slidenum">
              <a:rPr lang="en-US" smtClean="0"/>
              <a:t>‹#›</a:t>
            </a:fld>
            <a:endParaRPr lang="en-US"/>
          </a:p>
        </p:txBody>
      </p:sp>
    </p:spTree>
    <p:extLst>
      <p:ext uri="{BB962C8B-B14F-4D97-AF65-F5344CB8AC3E}">
        <p14:creationId xmlns:p14="http://schemas.microsoft.com/office/powerpoint/2010/main" val="3522220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F54B41-1A60-4DC1-BFF1-3FC64DB73EC3}" type="datetimeFigureOut">
              <a:rPr lang="en-US" smtClean="0"/>
              <a:t>12/18/2020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74E64-01B1-4C2D-B701-A69FC5F2DD3C}" type="slidenum">
              <a:rPr lang="en-US" smtClean="0"/>
              <a:t>‹#›</a:t>
            </a:fld>
            <a:endParaRPr lang="en-US"/>
          </a:p>
        </p:txBody>
      </p:sp>
    </p:spTree>
    <p:extLst>
      <p:ext uri="{BB962C8B-B14F-4D97-AF65-F5344CB8AC3E}">
        <p14:creationId xmlns:p14="http://schemas.microsoft.com/office/powerpoint/2010/main" val="383466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5F54B41-1A60-4DC1-BFF1-3FC64DB73EC3}" type="datetimeFigureOut">
              <a:rPr lang="en-US" smtClean="0"/>
              <a:t>12/18/2020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74E64-01B1-4C2D-B701-A69FC5F2DD3C}" type="slidenum">
              <a:rPr lang="en-US" smtClean="0"/>
              <a:t>‹#›</a:t>
            </a:fld>
            <a:endParaRPr lang="en-US"/>
          </a:p>
        </p:txBody>
      </p:sp>
    </p:spTree>
    <p:extLst>
      <p:ext uri="{BB962C8B-B14F-4D97-AF65-F5344CB8AC3E}">
        <p14:creationId xmlns:p14="http://schemas.microsoft.com/office/powerpoint/2010/main" val="1454503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F54B41-1A60-4DC1-BFF1-3FC64DB73EC3}" type="datetimeFigureOut">
              <a:rPr lang="en-US" smtClean="0"/>
              <a:t>12/18/2020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74E64-01B1-4C2D-B701-A69FC5F2DD3C}" type="slidenum">
              <a:rPr lang="en-US" smtClean="0"/>
              <a:t>‹#›</a:t>
            </a:fld>
            <a:endParaRPr lang="en-US"/>
          </a:p>
        </p:txBody>
      </p:sp>
    </p:spTree>
    <p:extLst>
      <p:ext uri="{BB962C8B-B14F-4D97-AF65-F5344CB8AC3E}">
        <p14:creationId xmlns:p14="http://schemas.microsoft.com/office/powerpoint/2010/main" val="376343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F54B41-1A60-4DC1-BFF1-3FC64DB73EC3}" type="datetimeFigureOut">
              <a:rPr lang="en-US" smtClean="0"/>
              <a:t>12/18/2020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874E64-01B1-4C2D-B701-A69FC5F2DD3C}" type="slidenum">
              <a:rPr lang="en-US" smtClean="0"/>
              <a:t>‹#›</a:t>
            </a:fld>
            <a:endParaRPr lang="en-US"/>
          </a:p>
        </p:txBody>
      </p:sp>
    </p:spTree>
    <p:extLst>
      <p:ext uri="{BB962C8B-B14F-4D97-AF65-F5344CB8AC3E}">
        <p14:creationId xmlns:p14="http://schemas.microsoft.com/office/powerpoint/2010/main" val="1251287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F54B41-1A60-4DC1-BFF1-3FC64DB73EC3}" type="datetimeFigureOut">
              <a:rPr lang="en-US" smtClean="0"/>
              <a:t>12/18/2020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874E64-01B1-4C2D-B701-A69FC5F2DD3C}" type="slidenum">
              <a:rPr lang="en-US" smtClean="0"/>
              <a:t>‹#›</a:t>
            </a:fld>
            <a:endParaRPr lang="en-US"/>
          </a:p>
        </p:txBody>
      </p:sp>
    </p:spTree>
    <p:extLst>
      <p:ext uri="{BB962C8B-B14F-4D97-AF65-F5344CB8AC3E}">
        <p14:creationId xmlns:p14="http://schemas.microsoft.com/office/powerpoint/2010/main" val="2450048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F54B41-1A60-4DC1-BFF1-3FC64DB73EC3}" type="datetimeFigureOut">
              <a:rPr lang="en-US" smtClean="0"/>
              <a:t>12/18/2020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874E64-01B1-4C2D-B701-A69FC5F2DD3C}" type="slidenum">
              <a:rPr lang="en-US" smtClean="0"/>
              <a:t>‹#›</a:t>
            </a:fld>
            <a:endParaRPr lang="en-US"/>
          </a:p>
        </p:txBody>
      </p:sp>
    </p:spTree>
    <p:extLst>
      <p:ext uri="{BB962C8B-B14F-4D97-AF65-F5344CB8AC3E}">
        <p14:creationId xmlns:p14="http://schemas.microsoft.com/office/powerpoint/2010/main" val="2679185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F54B41-1A60-4DC1-BFF1-3FC64DB73EC3}" type="datetimeFigureOut">
              <a:rPr lang="en-US" smtClean="0"/>
              <a:t>12/18/2020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74E64-01B1-4C2D-B701-A69FC5F2DD3C}" type="slidenum">
              <a:rPr lang="en-US" smtClean="0"/>
              <a:t>‹#›</a:t>
            </a:fld>
            <a:endParaRPr lang="en-US"/>
          </a:p>
        </p:txBody>
      </p:sp>
    </p:spTree>
    <p:extLst>
      <p:ext uri="{BB962C8B-B14F-4D97-AF65-F5344CB8AC3E}">
        <p14:creationId xmlns:p14="http://schemas.microsoft.com/office/powerpoint/2010/main" val="2907040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F54B41-1A60-4DC1-BFF1-3FC64DB73EC3}" type="datetimeFigureOut">
              <a:rPr lang="en-US" smtClean="0"/>
              <a:t>12/18/2020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74E64-01B1-4C2D-B701-A69FC5F2DD3C}" type="slidenum">
              <a:rPr lang="en-US" smtClean="0"/>
              <a:t>‹#›</a:t>
            </a:fld>
            <a:endParaRPr lang="en-US"/>
          </a:p>
        </p:txBody>
      </p:sp>
    </p:spTree>
    <p:extLst>
      <p:ext uri="{BB962C8B-B14F-4D97-AF65-F5344CB8AC3E}">
        <p14:creationId xmlns:p14="http://schemas.microsoft.com/office/powerpoint/2010/main" val="236340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54B41-1A60-4DC1-BFF1-3FC64DB73EC3}" type="datetimeFigureOut">
              <a:rPr lang="en-US" smtClean="0"/>
              <a:t>12/18/2020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874E64-01B1-4C2D-B701-A69FC5F2DD3C}" type="slidenum">
              <a:rPr lang="en-US" smtClean="0"/>
              <a:t>‹#›</a:t>
            </a:fld>
            <a:endParaRPr lang="en-US"/>
          </a:p>
        </p:txBody>
      </p:sp>
    </p:spTree>
    <p:extLst>
      <p:ext uri="{BB962C8B-B14F-4D97-AF65-F5344CB8AC3E}">
        <p14:creationId xmlns:p14="http://schemas.microsoft.com/office/powerpoint/2010/main" val="2484545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IZA/FCDO ONLINE Short Course on Research Skills for Sub-Saharan Africa</a:t>
            </a:r>
            <a:endParaRPr lang="en-US" dirty="0"/>
          </a:p>
        </p:txBody>
      </p:sp>
      <p:sp>
        <p:nvSpPr>
          <p:cNvPr id="3" name="Subtitle 2"/>
          <p:cNvSpPr>
            <a:spLocks noGrp="1"/>
          </p:cNvSpPr>
          <p:nvPr>
            <p:ph type="subTitle" idx="1"/>
          </p:nvPr>
        </p:nvSpPr>
        <p:spPr/>
        <p:txBody>
          <a:bodyPr/>
          <a:lstStyle/>
          <a:p>
            <a:r>
              <a:rPr lang="en-US" dirty="0" smtClean="0"/>
              <a:t>Imran Rasul [UCL and IFS]</a:t>
            </a:r>
          </a:p>
          <a:p>
            <a:r>
              <a:rPr lang="en-US" dirty="0" smtClean="0"/>
              <a:t>December 2020</a:t>
            </a:r>
            <a:endParaRPr lang="en-US" dirty="0"/>
          </a:p>
        </p:txBody>
      </p:sp>
      <p:pic>
        <p:nvPicPr>
          <p:cNvPr id="4" name="Picture 3"/>
          <p:cNvPicPr>
            <a:picLocks noChangeAspect="1"/>
          </p:cNvPicPr>
          <p:nvPr/>
        </p:nvPicPr>
        <p:blipFill>
          <a:blip r:embed="rId2"/>
          <a:stretch>
            <a:fillRect/>
          </a:stretch>
        </p:blipFill>
        <p:spPr>
          <a:xfrm>
            <a:off x="2297781" y="5048124"/>
            <a:ext cx="1973429" cy="946165"/>
          </a:xfrm>
          <a:prstGeom prst="rect">
            <a:avLst/>
          </a:prstGeom>
        </p:spPr>
      </p:pic>
      <p:pic>
        <p:nvPicPr>
          <p:cNvPr id="5" name="Picture 4"/>
          <p:cNvPicPr>
            <a:picLocks noChangeAspect="1"/>
          </p:cNvPicPr>
          <p:nvPr/>
        </p:nvPicPr>
        <p:blipFill>
          <a:blip r:embed="rId3"/>
          <a:stretch>
            <a:fillRect/>
          </a:stretch>
        </p:blipFill>
        <p:spPr>
          <a:xfrm>
            <a:off x="5010150" y="5057774"/>
            <a:ext cx="2171700" cy="857250"/>
          </a:xfrm>
          <a:prstGeom prst="rect">
            <a:avLst/>
          </a:prstGeom>
        </p:spPr>
      </p:pic>
      <p:pic>
        <p:nvPicPr>
          <p:cNvPr id="6" name="Picture 5"/>
          <p:cNvPicPr>
            <a:picLocks noChangeAspect="1"/>
          </p:cNvPicPr>
          <p:nvPr/>
        </p:nvPicPr>
        <p:blipFill>
          <a:blip r:embed="rId4"/>
          <a:stretch>
            <a:fillRect/>
          </a:stretch>
        </p:blipFill>
        <p:spPr>
          <a:xfrm>
            <a:off x="7510462" y="5048124"/>
            <a:ext cx="2828925" cy="866775"/>
          </a:xfrm>
          <a:prstGeom prst="rect">
            <a:avLst/>
          </a:prstGeom>
        </p:spPr>
      </p:pic>
    </p:spTree>
    <p:extLst>
      <p:ext uri="{BB962C8B-B14F-4D97-AF65-F5344CB8AC3E}">
        <p14:creationId xmlns:p14="http://schemas.microsoft.com/office/powerpoint/2010/main" val="2124382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Researchers from Africa</a:t>
            </a:r>
            <a:endParaRPr lang="en-US" dirty="0"/>
          </a:p>
        </p:txBody>
      </p:sp>
      <p:sp>
        <p:nvSpPr>
          <p:cNvPr id="3" name="Content Placeholder 2"/>
          <p:cNvSpPr>
            <a:spLocks noGrp="1"/>
          </p:cNvSpPr>
          <p:nvPr>
            <p:ph idx="1"/>
          </p:nvPr>
        </p:nvSpPr>
        <p:spPr>
          <a:xfrm>
            <a:off x="838200" y="1512804"/>
            <a:ext cx="10515600" cy="4351338"/>
          </a:xfrm>
        </p:spPr>
        <p:txBody>
          <a:bodyPr>
            <a:normAutofit fontScale="85000" lnSpcReduction="20000"/>
          </a:bodyPr>
          <a:lstStyle/>
          <a:p>
            <a:r>
              <a:rPr lang="en-GB" dirty="0" smtClean="0"/>
              <a:t>There're </a:t>
            </a:r>
            <a:r>
              <a:rPr lang="en-GB" dirty="0"/>
              <a:t>discussions recently about discrimination against different groups in publishing e.g., women, junior people, low-ranked departments. I wonder if this is actually the case because I can imagine African researchers would be another group that would suffer, even if quality of work is fine.</a:t>
            </a:r>
          </a:p>
          <a:p>
            <a:endParaRPr lang="en-GB" dirty="0" smtClean="0"/>
          </a:p>
          <a:p>
            <a:r>
              <a:rPr lang="en-GB" dirty="0" smtClean="0"/>
              <a:t>The </a:t>
            </a:r>
            <a:r>
              <a:rPr lang="en-GB" dirty="0"/>
              <a:t>returns to publishing in top journals are different in African universities than in US or Europe. I doubt that most of econ </a:t>
            </a:r>
            <a:r>
              <a:rPr lang="en-GB" dirty="0" err="1"/>
              <a:t>depts</a:t>
            </a:r>
            <a:r>
              <a:rPr lang="en-GB" dirty="0"/>
              <a:t> would be able to </a:t>
            </a:r>
            <a:r>
              <a:rPr lang="en-GB" dirty="0" smtClean="0"/>
              <a:t>differentiate </a:t>
            </a:r>
            <a:r>
              <a:rPr lang="en-GB" dirty="0"/>
              <a:t>between top 5, top field, or even 2nd/3rd tier journals in their hiring decisions, is it rational then for </a:t>
            </a:r>
            <a:r>
              <a:rPr lang="en-GB" dirty="0" smtClean="0"/>
              <a:t>Africans </a:t>
            </a:r>
            <a:r>
              <a:rPr lang="en-GB" dirty="0"/>
              <a:t>to submit high?</a:t>
            </a:r>
          </a:p>
          <a:p>
            <a:endParaRPr lang="en-GB" dirty="0" smtClean="0"/>
          </a:p>
          <a:p>
            <a:r>
              <a:rPr lang="en-GB" dirty="0" smtClean="0"/>
              <a:t>Hi</a:t>
            </a:r>
            <a:r>
              <a:rPr lang="en-GB" dirty="0"/>
              <a:t>, does professional network, reputation of previous PhD supervisor, the reputation of the University where the PhD is obtained, or the region/country of the author influence editors receptivity of the idea or the paper sent to their Journals. If yes, how can one overcome such stereotype?</a:t>
            </a:r>
          </a:p>
          <a:p>
            <a:endParaRPr lang="en-US" dirty="0"/>
          </a:p>
        </p:txBody>
      </p:sp>
    </p:spTree>
    <p:extLst>
      <p:ext uri="{BB962C8B-B14F-4D97-AF65-F5344CB8AC3E}">
        <p14:creationId xmlns:p14="http://schemas.microsoft.com/office/powerpoint/2010/main" val="3761904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Submit?</a:t>
            </a:r>
            <a:endParaRPr lang="en-US" dirty="0"/>
          </a:p>
        </p:txBody>
      </p:sp>
      <p:sp>
        <p:nvSpPr>
          <p:cNvPr id="3" name="Content Placeholder 2"/>
          <p:cNvSpPr>
            <a:spLocks noGrp="1"/>
          </p:cNvSpPr>
          <p:nvPr>
            <p:ph idx="1"/>
          </p:nvPr>
        </p:nvSpPr>
        <p:spPr>
          <a:xfrm>
            <a:off x="838200" y="1512804"/>
            <a:ext cx="10515600" cy="5002296"/>
          </a:xfrm>
        </p:spPr>
        <p:txBody>
          <a:bodyPr>
            <a:normAutofit fontScale="47500" lnSpcReduction="20000"/>
          </a:bodyPr>
          <a:lstStyle/>
          <a:p>
            <a:r>
              <a:rPr lang="en-GB" dirty="0" smtClean="0">
                <a:solidFill>
                  <a:srgbClr val="FF0000"/>
                </a:solidFill>
              </a:rPr>
              <a:t>Predatory Journals</a:t>
            </a:r>
          </a:p>
          <a:p>
            <a:r>
              <a:rPr lang="en-GB" dirty="0" smtClean="0"/>
              <a:t>When deciding where to submit a research paper for publication, how best can we clearly distinguish between a "reputable" and a "predatory" journal?</a:t>
            </a:r>
          </a:p>
          <a:p>
            <a:r>
              <a:rPr lang="en-GB" dirty="0" smtClean="0"/>
              <a:t>Some publishers charge a huge publication fee. A paper can be reviewed and accepted but eventually not be published if the author fails to pay. How can early researchers overcome this? Please could mention some of the free journals.</a:t>
            </a:r>
          </a:p>
          <a:p>
            <a:r>
              <a:rPr lang="en-GB" dirty="0" smtClean="0"/>
              <a:t>For most of the good journals there is a very high fee for submitting a paper and most African universities would not reimburse this money. Serious researchers end up paying this money on their own, which is a huge cost in standards of Africa. Is there a way around this?</a:t>
            </a:r>
          </a:p>
          <a:p>
            <a:endParaRPr lang="en-GB" dirty="0" smtClean="0"/>
          </a:p>
          <a:p>
            <a:r>
              <a:rPr lang="en-GB" dirty="0" smtClean="0">
                <a:solidFill>
                  <a:srgbClr val="FF0000"/>
                </a:solidFill>
              </a:rPr>
              <a:t>General Interest versus Field</a:t>
            </a:r>
          </a:p>
          <a:p>
            <a:r>
              <a:rPr lang="en-GB" dirty="0" smtClean="0"/>
              <a:t>When and how should we choose the journal where we want to publish our article?</a:t>
            </a:r>
          </a:p>
          <a:p>
            <a:r>
              <a:rPr lang="en-GB" dirty="0" smtClean="0"/>
              <a:t>I'm finding it difficult to differentiate "General interest" and "field" in relation to economic journals. Is it in connection to topical issues or specialization? How do you identify a paper that is general in nature?</a:t>
            </a:r>
          </a:p>
          <a:p>
            <a:endParaRPr lang="en-GB" dirty="0" smtClean="0"/>
          </a:p>
          <a:p>
            <a:r>
              <a:rPr lang="en-GB" dirty="0" smtClean="0">
                <a:solidFill>
                  <a:srgbClr val="FF0000"/>
                </a:solidFill>
              </a:rPr>
              <a:t>Journals</a:t>
            </a:r>
          </a:p>
          <a:p>
            <a:r>
              <a:rPr lang="en-GB" dirty="0" smtClean="0"/>
              <a:t>Why </a:t>
            </a:r>
            <a:r>
              <a:rPr lang="en-GB" dirty="0"/>
              <a:t>some of journals in economics profession take too long? e.g. 1/2 to 1 year for screen reject, and 2-3 years to notify the acceptance or rejection of an article for publication while others accept or reject within a year? e.g. Epidemiology </a:t>
            </a:r>
            <a:r>
              <a:rPr lang="en-GB" dirty="0" smtClean="0"/>
              <a:t>journal</a:t>
            </a:r>
          </a:p>
          <a:p>
            <a:r>
              <a:rPr lang="en-GB" dirty="0" smtClean="0"/>
              <a:t>Young researchers are scared of targeting the top journals for fear of being rejected. what are the best techniques and strategies to get published in the top journals as a young researcher? What should be considered as a novelty for a young researcher in his/her paper?</a:t>
            </a:r>
          </a:p>
          <a:p>
            <a:r>
              <a:rPr lang="en-GB" dirty="0" smtClean="0"/>
              <a:t>The first publication is often an obstacle for young researchers. Is there an easy solution to overcome this obstacle?</a:t>
            </a:r>
          </a:p>
          <a:p>
            <a:r>
              <a:rPr lang="en-GB" dirty="0" smtClean="0"/>
              <a:t>Can one submit a paper to more than one journal in the same time? this increases the chances of acceptance but I heard it is illegal. What is your take on this ? why this is illegal, the manuscript is mine and I'm not deceiving people by doing so.</a:t>
            </a:r>
          </a:p>
        </p:txBody>
      </p:sp>
    </p:spTree>
    <p:extLst>
      <p:ext uri="{BB962C8B-B14F-4D97-AF65-F5344CB8AC3E}">
        <p14:creationId xmlns:p14="http://schemas.microsoft.com/office/powerpoint/2010/main" val="1443594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Papers</a:t>
            </a:r>
            <a:endParaRPr lang="en-US" dirty="0"/>
          </a:p>
        </p:txBody>
      </p:sp>
      <p:sp>
        <p:nvSpPr>
          <p:cNvPr id="3" name="Content Placeholder 2"/>
          <p:cNvSpPr>
            <a:spLocks noGrp="1"/>
          </p:cNvSpPr>
          <p:nvPr>
            <p:ph idx="1"/>
          </p:nvPr>
        </p:nvSpPr>
        <p:spPr>
          <a:xfrm>
            <a:off x="838200" y="1512804"/>
            <a:ext cx="10515600" cy="4351338"/>
          </a:xfrm>
        </p:spPr>
        <p:txBody>
          <a:bodyPr>
            <a:normAutofit fontScale="70000" lnSpcReduction="20000"/>
          </a:bodyPr>
          <a:lstStyle/>
          <a:p>
            <a:r>
              <a:rPr lang="en-GB" dirty="0" smtClean="0">
                <a:solidFill>
                  <a:srgbClr val="FF0000"/>
                </a:solidFill>
              </a:rPr>
              <a:t>Introduction:</a:t>
            </a:r>
          </a:p>
          <a:p>
            <a:r>
              <a:rPr lang="en-GB" dirty="0" smtClean="0"/>
              <a:t>I </a:t>
            </a:r>
            <a:r>
              <a:rPr lang="en-GB" dirty="0"/>
              <a:t>didn't really get the difference between the </a:t>
            </a:r>
            <a:r>
              <a:rPr lang="en-GB" dirty="0">
                <a:solidFill>
                  <a:srgbClr val="FF0000"/>
                </a:solidFill>
              </a:rPr>
              <a:t>motivation</a:t>
            </a:r>
            <a:r>
              <a:rPr lang="en-GB" dirty="0"/>
              <a:t> of a paper and the </a:t>
            </a:r>
            <a:r>
              <a:rPr lang="en-GB" dirty="0">
                <a:solidFill>
                  <a:srgbClr val="FF0000"/>
                </a:solidFill>
              </a:rPr>
              <a:t>contribution</a:t>
            </a:r>
            <a:r>
              <a:rPr lang="en-GB" dirty="0"/>
              <a:t> of paper</a:t>
            </a:r>
          </a:p>
          <a:p>
            <a:r>
              <a:rPr lang="en-GB" dirty="0" smtClean="0"/>
              <a:t>You </a:t>
            </a:r>
            <a:r>
              <a:rPr lang="en-GB" dirty="0"/>
              <a:t>let us know that bibliography and any google cites are important when the paper is sent to referees. I want to know why</a:t>
            </a:r>
            <a:r>
              <a:rPr lang="en-GB" dirty="0" smtClean="0"/>
              <a:t>?</a:t>
            </a:r>
          </a:p>
          <a:p>
            <a:r>
              <a:rPr lang="en-GB" dirty="0" smtClean="0"/>
              <a:t>In the introductory part of manuscript, what are the core important points required in the introductory sections of a paper?</a:t>
            </a:r>
          </a:p>
          <a:p>
            <a:endParaRPr lang="en-GB" dirty="0" smtClean="0"/>
          </a:p>
          <a:p>
            <a:r>
              <a:rPr lang="en-GB" dirty="0" smtClean="0">
                <a:solidFill>
                  <a:srgbClr val="FF0000"/>
                </a:solidFill>
              </a:rPr>
              <a:t>Producing papers: </a:t>
            </a:r>
            <a:endParaRPr lang="en-GB" dirty="0" smtClean="0">
              <a:solidFill>
                <a:srgbClr val="FF0000"/>
              </a:solidFill>
            </a:endParaRPr>
          </a:p>
          <a:p>
            <a:r>
              <a:rPr lang="en-GB" dirty="0" smtClean="0"/>
              <a:t>How can a researcher plan to publish, maybe publish a paper per four months?</a:t>
            </a:r>
          </a:p>
          <a:p>
            <a:r>
              <a:rPr lang="en-GB" dirty="0" smtClean="0"/>
              <a:t>how to manage opposite contributions or points of view from different co-authors at the stage of paper writing or revision?</a:t>
            </a:r>
          </a:p>
          <a:p>
            <a:r>
              <a:rPr lang="en-GB" dirty="0" smtClean="0"/>
              <a:t>Then, how should authors manage their relationship to publish? can they agree on chapters to work on? How frequently should you meet to check progress of your paper? And how to handle any eventual disagreements.</a:t>
            </a:r>
          </a:p>
          <a:p>
            <a:endParaRPr lang="en-GB" dirty="0"/>
          </a:p>
          <a:p>
            <a:endParaRPr lang="en-GB" dirty="0" smtClean="0"/>
          </a:p>
          <a:p>
            <a:endParaRPr lang="en-US" dirty="0"/>
          </a:p>
        </p:txBody>
      </p:sp>
    </p:spTree>
    <p:extLst>
      <p:ext uri="{BB962C8B-B14F-4D97-AF65-F5344CB8AC3E}">
        <p14:creationId xmlns:p14="http://schemas.microsoft.com/office/powerpoint/2010/main" val="90410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a:t>
            </a:r>
            <a:endParaRPr lang="en-US" dirty="0"/>
          </a:p>
        </p:txBody>
      </p:sp>
      <p:sp>
        <p:nvSpPr>
          <p:cNvPr id="3" name="Content Placeholder 2"/>
          <p:cNvSpPr>
            <a:spLocks noGrp="1"/>
          </p:cNvSpPr>
          <p:nvPr>
            <p:ph idx="1"/>
          </p:nvPr>
        </p:nvSpPr>
        <p:spPr>
          <a:xfrm>
            <a:off x="838200" y="1512804"/>
            <a:ext cx="10515600" cy="4351338"/>
          </a:xfrm>
        </p:spPr>
        <p:txBody>
          <a:bodyPr>
            <a:normAutofit fontScale="92500" lnSpcReduction="10000"/>
          </a:bodyPr>
          <a:lstStyle/>
          <a:p>
            <a:r>
              <a:rPr lang="en-GB" dirty="0" smtClean="0"/>
              <a:t>When </a:t>
            </a:r>
            <a:r>
              <a:rPr lang="en-GB" dirty="0"/>
              <a:t>revising an article, do we automatically have to follow all the instructions and guidelines of the referee, even if these instructions may be inappropriate in some cases?</a:t>
            </a:r>
          </a:p>
          <a:p>
            <a:r>
              <a:rPr lang="en-GB" dirty="0" smtClean="0"/>
              <a:t>I would like you to clarify how one can handle or address some conflicting reviewers' comments on a manuscript.</a:t>
            </a:r>
          </a:p>
          <a:p>
            <a:r>
              <a:rPr lang="en-GB" dirty="0" smtClean="0"/>
              <a:t>What is the best way to respond to reviewers comments?</a:t>
            </a:r>
          </a:p>
          <a:p>
            <a:endParaRPr lang="en-GB" dirty="0" smtClean="0"/>
          </a:p>
          <a:p>
            <a:r>
              <a:rPr lang="en-GB" dirty="0" smtClean="0">
                <a:solidFill>
                  <a:srgbClr val="FF0000"/>
                </a:solidFill>
              </a:rPr>
              <a:t>Acting as referee:</a:t>
            </a:r>
            <a:endParaRPr lang="en-GB" dirty="0" smtClean="0">
              <a:solidFill>
                <a:srgbClr val="FF0000"/>
              </a:solidFill>
            </a:endParaRPr>
          </a:p>
          <a:p>
            <a:r>
              <a:rPr lang="en-GB" dirty="0" smtClean="0"/>
              <a:t>When reviewing a paper what are the key aspects one should look at? And when giving the response how different is the letter to the editor from the comments to the author?</a:t>
            </a:r>
          </a:p>
          <a:p>
            <a:endParaRPr lang="en-GB" dirty="0" smtClean="0"/>
          </a:p>
          <a:p>
            <a:endParaRPr lang="en-GB" dirty="0" smtClean="0"/>
          </a:p>
          <a:p>
            <a:endParaRPr lang="en-US" dirty="0"/>
          </a:p>
        </p:txBody>
      </p:sp>
    </p:spTree>
    <p:extLst>
      <p:ext uri="{BB962C8B-B14F-4D97-AF65-F5344CB8AC3E}">
        <p14:creationId xmlns:p14="http://schemas.microsoft.com/office/powerpoint/2010/main" val="944362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8912" y="549339"/>
            <a:ext cx="11558016" cy="2387600"/>
          </a:xfrm>
        </p:spPr>
        <p:txBody>
          <a:bodyPr>
            <a:normAutofit/>
          </a:bodyPr>
          <a:lstStyle/>
          <a:p>
            <a:r>
              <a:rPr lang="en-GB" sz="7300" b="1" dirty="0" smtClean="0">
                <a:solidFill>
                  <a:srgbClr val="FF0000"/>
                </a:solidFill>
              </a:rPr>
              <a:t>Thank You!</a:t>
            </a:r>
            <a:br>
              <a:rPr lang="en-GB" sz="7300" b="1" dirty="0" smtClean="0">
                <a:solidFill>
                  <a:srgbClr val="FF0000"/>
                </a:solidFill>
              </a:rPr>
            </a:br>
            <a:r>
              <a:rPr lang="en-GB" sz="4800" b="1" dirty="0" smtClean="0"/>
              <a:t/>
            </a:r>
            <a:br>
              <a:rPr lang="en-GB" sz="4800" b="1" dirty="0" smtClean="0"/>
            </a:br>
            <a:endParaRPr lang="en-GB" sz="3600" dirty="0"/>
          </a:p>
        </p:txBody>
      </p:sp>
      <p:sp>
        <p:nvSpPr>
          <p:cNvPr id="3" name="Subtitle 2"/>
          <p:cNvSpPr>
            <a:spLocks noGrp="1"/>
          </p:cNvSpPr>
          <p:nvPr>
            <p:ph type="subTitle" idx="1"/>
          </p:nvPr>
        </p:nvSpPr>
        <p:spPr>
          <a:xfrm>
            <a:off x="1560576" y="2224342"/>
            <a:ext cx="9144000" cy="1655762"/>
          </a:xfrm>
        </p:spPr>
        <p:txBody>
          <a:bodyPr>
            <a:noAutofit/>
          </a:bodyPr>
          <a:lstStyle/>
          <a:p>
            <a:r>
              <a:rPr lang="en-GB" sz="3600" dirty="0" smtClean="0"/>
              <a:t>Imran Rasul [UCL and IFS]</a:t>
            </a:r>
          </a:p>
          <a:p>
            <a:endParaRPr lang="en-GB" sz="2800" dirty="0" smtClean="0"/>
          </a:p>
          <a:p>
            <a:r>
              <a:rPr lang="en-GB" sz="2800" dirty="0" smtClean="0"/>
              <a:t>@imranrasul3</a:t>
            </a:r>
          </a:p>
          <a:p>
            <a:endParaRPr lang="en-GB" sz="2800" dirty="0"/>
          </a:p>
          <a:p>
            <a:endParaRPr lang="en-GB" sz="2800" dirty="0" smtClean="0"/>
          </a:p>
          <a:p>
            <a:r>
              <a:rPr lang="en-GB" sz="2800" dirty="0" smtClean="0"/>
              <a:t>https</a:t>
            </a:r>
            <a:r>
              <a:rPr lang="en-GB" sz="2800" dirty="0"/>
              <a:t>://www.imranrasul.com/</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3215" y="2876397"/>
            <a:ext cx="1365505" cy="1159542"/>
          </a:xfrm>
          <a:prstGeom prst="rect">
            <a:avLst/>
          </a:prstGeom>
        </p:spPr>
      </p:pic>
      <p:pic>
        <p:nvPicPr>
          <p:cNvPr id="9" name="Picture 8"/>
          <p:cNvPicPr>
            <a:picLocks noChangeAspect="1"/>
          </p:cNvPicPr>
          <p:nvPr/>
        </p:nvPicPr>
        <p:blipFill rotWithShape="1">
          <a:blip r:embed="rId3"/>
          <a:srcRect l="81903" t="43903"/>
          <a:stretch/>
        </p:blipFill>
        <p:spPr>
          <a:xfrm>
            <a:off x="4498229" y="5621876"/>
            <a:ext cx="1267264" cy="402024"/>
          </a:xfrm>
          <a:prstGeom prst="rect">
            <a:avLst/>
          </a:prstGeom>
        </p:spPr>
      </p:pic>
      <p:pic>
        <p:nvPicPr>
          <p:cNvPr id="10" name="Picture 9"/>
          <p:cNvPicPr>
            <a:picLocks noChangeAspect="1"/>
          </p:cNvPicPr>
          <p:nvPr/>
        </p:nvPicPr>
        <p:blipFill>
          <a:blip r:embed="rId4"/>
          <a:stretch>
            <a:fillRect/>
          </a:stretch>
        </p:blipFill>
        <p:spPr>
          <a:xfrm>
            <a:off x="5913569" y="5609971"/>
            <a:ext cx="1180062" cy="396290"/>
          </a:xfrm>
          <a:prstGeom prst="rect">
            <a:avLst/>
          </a:prstGeom>
        </p:spPr>
      </p:pic>
    </p:spTree>
    <p:extLst>
      <p:ext uri="{BB962C8B-B14F-4D97-AF65-F5344CB8AC3E}">
        <p14:creationId xmlns:p14="http://schemas.microsoft.com/office/powerpoint/2010/main" val="1332536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815</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IZA/FCDO ONLINE Short Course on Research Skills for Sub-Saharan Africa</vt:lpstr>
      <vt:lpstr>Researchers from Africa</vt:lpstr>
      <vt:lpstr>Where to Submit?</vt:lpstr>
      <vt:lpstr>Writing Papers</vt:lpstr>
      <vt:lpstr>Revisions</vt:lpstr>
      <vt:lpstr>Thank You!  </vt:lpstr>
    </vt:vector>
  </TitlesOfParts>
  <Company>Department of Economics, University College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Imran Rasul</dc:creator>
  <cp:lastModifiedBy>Imran Rasul</cp:lastModifiedBy>
  <cp:revision>11</cp:revision>
  <dcterms:created xsi:type="dcterms:W3CDTF">2020-12-18T06:10:59Z</dcterms:created>
  <dcterms:modified xsi:type="dcterms:W3CDTF">2020-12-18T06:28:47Z</dcterms:modified>
</cp:coreProperties>
</file>