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AC555-CDA5-4E40-B966-9B5282F12F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6BFE64-61F7-478C-BEE8-4765A38493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E4C692-CC78-401A-915C-7C84CD39FA46}"/>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5" name="Footer Placeholder 4">
            <a:extLst>
              <a:ext uri="{FF2B5EF4-FFF2-40B4-BE49-F238E27FC236}">
                <a16:creationId xmlns:a16="http://schemas.microsoft.com/office/drawing/2014/main" id="{0FF58ED9-3DD2-499C-AB08-9EA2C732B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1DAE0D-9FE8-4797-B1CF-D5A3AA7FFB1D}"/>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354606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ABEF-7B5D-4806-BAA8-A22296A734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9920137-3145-4425-8BEE-3160F3CDD6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03EDD4-EADA-4252-BDF0-D3D64048D7D7}"/>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5" name="Footer Placeholder 4">
            <a:extLst>
              <a:ext uri="{FF2B5EF4-FFF2-40B4-BE49-F238E27FC236}">
                <a16:creationId xmlns:a16="http://schemas.microsoft.com/office/drawing/2014/main" id="{AAB542E2-3845-4EF9-8BFF-1FAC1D1CAA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67664B-F524-47ED-89BF-1C46CBD32AB0}"/>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150552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D29BB1-7338-4DDA-9240-EDD2182CFF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F4131AF-4A62-4CFE-A333-B6F607341C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3BA3F-0BE4-47CF-9C55-CC3B81167D3D}"/>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5" name="Footer Placeholder 4">
            <a:extLst>
              <a:ext uri="{FF2B5EF4-FFF2-40B4-BE49-F238E27FC236}">
                <a16:creationId xmlns:a16="http://schemas.microsoft.com/office/drawing/2014/main" id="{7A30417C-DA94-454E-A0FA-3EA730AB7A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6EB15A-320E-48DD-B010-F66255629D70}"/>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276439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FB9B3-F28E-4171-B777-77F8C60559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86A103-3245-44A8-BE71-665F8B73A8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FC96E2-7F55-4DAB-A43B-10C1C362CC45}"/>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5" name="Footer Placeholder 4">
            <a:extLst>
              <a:ext uri="{FF2B5EF4-FFF2-40B4-BE49-F238E27FC236}">
                <a16:creationId xmlns:a16="http://schemas.microsoft.com/office/drawing/2014/main" id="{04137939-93AD-4AAD-A2A6-069856D939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DC2583-21D6-4430-8704-C22960DCC1E7}"/>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2473982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63FC5-2C47-411F-93E0-63E446228A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1BA376-97C8-4F95-89D3-21A55FD91F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93C711-3963-439A-A37B-91CE0D6CB257}"/>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5" name="Footer Placeholder 4">
            <a:extLst>
              <a:ext uri="{FF2B5EF4-FFF2-40B4-BE49-F238E27FC236}">
                <a16:creationId xmlns:a16="http://schemas.microsoft.com/office/drawing/2014/main" id="{D4891E38-23D5-46A3-A5E2-29E8B79918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D40D3C-FBB1-4C3B-9DC1-2C2CF94ECC4B}"/>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51456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10EFC-7F92-445F-BD3D-BCC1EA24C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F38B62-1955-4419-B956-1163059D1F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30C739-5490-4619-9D94-9FE8211F1B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11B496-7FEB-4373-B5D0-B527A523BB07}"/>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6" name="Footer Placeholder 5">
            <a:extLst>
              <a:ext uri="{FF2B5EF4-FFF2-40B4-BE49-F238E27FC236}">
                <a16:creationId xmlns:a16="http://schemas.microsoft.com/office/drawing/2014/main" id="{284509BA-439B-4F6D-9624-D385D0A578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D48BA2-E0F3-4647-AE72-A3CA080396F7}"/>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311475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C4E0D-FD15-4CD0-829C-257C276007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CEA2C2-6BE2-4181-A9A6-9A86F72BD3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5F1188-7683-41F5-A2EE-8880F4317D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0C7E72-0A4A-4B44-8DD2-200C24E7FF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5E1B0E-B62F-4CB0-B173-C6E1350D6C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2AC5C1-D0F4-4086-B57F-95EE1EE7E123}"/>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8" name="Footer Placeholder 7">
            <a:extLst>
              <a:ext uri="{FF2B5EF4-FFF2-40B4-BE49-F238E27FC236}">
                <a16:creationId xmlns:a16="http://schemas.microsoft.com/office/drawing/2014/main" id="{6D6D4336-7626-4DE3-B0D3-32D3319C34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4663CA-C981-4D06-9C18-6F8742912A21}"/>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1275069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3C237-CC24-4117-8E4A-C782C3B37C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34949B-4773-46D9-9B26-0D9E120BB19D}"/>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4" name="Footer Placeholder 3">
            <a:extLst>
              <a:ext uri="{FF2B5EF4-FFF2-40B4-BE49-F238E27FC236}">
                <a16:creationId xmlns:a16="http://schemas.microsoft.com/office/drawing/2014/main" id="{972A8EEF-4B07-42D7-9325-3125D74073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9CE3432-76EA-44AD-9533-3591676FE222}"/>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1541717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D2B252-CAEF-415F-B5F1-0470CA7C5FCE}"/>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3" name="Footer Placeholder 2">
            <a:extLst>
              <a:ext uri="{FF2B5EF4-FFF2-40B4-BE49-F238E27FC236}">
                <a16:creationId xmlns:a16="http://schemas.microsoft.com/office/drawing/2014/main" id="{45595319-DF66-4F4A-91F7-EB67AC1E25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F9929A-2C04-4DB2-A954-571BB71924F8}"/>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2602459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088CE-2535-4ADB-AC06-7CAA965776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83A5A4-2372-474D-9662-C2F237A798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F6D8DE1-1727-464F-826D-D8EA5AAE0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6D039C-C2CC-495C-BDC2-9E299A644359}"/>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6" name="Footer Placeholder 5">
            <a:extLst>
              <a:ext uri="{FF2B5EF4-FFF2-40B4-BE49-F238E27FC236}">
                <a16:creationId xmlns:a16="http://schemas.microsoft.com/office/drawing/2014/main" id="{AF44C9F2-2FF8-46C7-85D6-0325AF54F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84D8D-875B-4406-8422-F9A4567C2F28}"/>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1811609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0B4E0E-B481-4379-A620-34E020C131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DF8DC5-CA2A-4D97-908E-0C1260A022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0E4AC6-ACD8-4DE7-82A8-CCEBC403E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D79668-D2CE-41B7-A551-BC6A495BF5F1}"/>
              </a:ext>
            </a:extLst>
          </p:cNvPr>
          <p:cNvSpPr>
            <a:spLocks noGrp="1"/>
          </p:cNvSpPr>
          <p:nvPr>
            <p:ph type="dt" sz="half" idx="10"/>
          </p:nvPr>
        </p:nvSpPr>
        <p:spPr/>
        <p:txBody>
          <a:bodyPr/>
          <a:lstStyle/>
          <a:p>
            <a:fld id="{FC339BBF-1E5C-41E6-8FEF-F7E80B2C23B8}" type="datetimeFigureOut">
              <a:rPr lang="en-US" smtClean="0"/>
              <a:t>12/17/2020</a:t>
            </a:fld>
            <a:endParaRPr lang="en-US"/>
          </a:p>
        </p:txBody>
      </p:sp>
      <p:sp>
        <p:nvSpPr>
          <p:cNvPr id="6" name="Footer Placeholder 5">
            <a:extLst>
              <a:ext uri="{FF2B5EF4-FFF2-40B4-BE49-F238E27FC236}">
                <a16:creationId xmlns:a16="http://schemas.microsoft.com/office/drawing/2014/main" id="{C5F10C4A-078E-4A13-9C53-15633F0D14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C50FFC-CB44-4319-9C41-BD71DC4D6BC0}"/>
              </a:ext>
            </a:extLst>
          </p:cNvPr>
          <p:cNvSpPr>
            <a:spLocks noGrp="1"/>
          </p:cNvSpPr>
          <p:nvPr>
            <p:ph type="sldNum" sz="quarter" idx="12"/>
          </p:nvPr>
        </p:nvSpPr>
        <p:spPr/>
        <p:txBody>
          <a:bodyPr/>
          <a:lstStyle/>
          <a:p>
            <a:fld id="{EB76BE26-0003-493C-8092-4D41BFB7C9B4}" type="slidenum">
              <a:rPr lang="en-US" smtClean="0"/>
              <a:t>‹#›</a:t>
            </a:fld>
            <a:endParaRPr lang="en-US"/>
          </a:p>
        </p:txBody>
      </p:sp>
    </p:spTree>
    <p:extLst>
      <p:ext uri="{BB962C8B-B14F-4D97-AF65-F5344CB8AC3E}">
        <p14:creationId xmlns:p14="http://schemas.microsoft.com/office/powerpoint/2010/main" val="2670764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DB270E-8DEF-4D20-A92B-25A16316C9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B31E06-3422-4D55-8A6C-89070C187D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4FCEB8-6D94-4B67-9B84-96227337F9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39BBF-1E5C-41E6-8FEF-F7E80B2C23B8}" type="datetimeFigureOut">
              <a:rPr lang="en-US" smtClean="0"/>
              <a:t>12/17/2020</a:t>
            </a:fld>
            <a:endParaRPr lang="en-US"/>
          </a:p>
        </p:txBody>
      </p:sp>
      <p:sp>
        <p:nvSpPr>
          <p:cNvPr id="5" name="Footer Placeholder 4">
            <a:extLst>
              <a:ext uri="{FF2B5EF4-FFF2-40B4-BE49-F238E27FC236}">
                <a16:creationId xmlns:a16="http://schemas.microsoft.com/office/drawing/2014/main" id="{F0D72592-8DCB-4591-BD5D-27E5BF6E6B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72AB4E-E961-4305-A548-DADBE1CFE4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6BE26-0003-493C-8092-4D41BFB7C9B4}" type="slidenum">
              <a:rPr lang="en-US" smtClean="0"/>
              <a:t>‹#›</a:t>
            </a:fld>
            <a:endParaRPr lang="en-US"/>
          </a:p>
        </p:txBody>
      </p:sp>
    </p:spTree>
    <p:extLst>
      <p:ext uri="{BB962C8B-B14F-4D97-AF65-F5344CB8AC3E}">
        <p14:creationId xmlns:p14="http://schemas.microsoft.com/office/powerpoint/2010/main" val="3912732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dx.org/micromasters" TargetMode="External"/><Relationship Id="rId2" Type="http://schemas.openxmlformats.org/officeDocument/2006/relationships/hyperlink" Target="https://cega.berkeley.edu/series/impact-evaluation-training/" TargetMode="External"/><Relationship Id="rId1" Type="http://schemas.openxmlformats.org/officeDocument/2006/relationships/slideLayout" Target="../slideLayouts/slideLayout2.xml"/><Relationship Id="rId4" Type="http://schemas.openxmlformats.org/officeDocument/2006/relationships/hyperlink" Target="https://www.worldbank.org/en/programs/sief-trust-fund/publication/impact-evaluation-in-practice"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imewiki.worldbank.org/wiki/Monitoring_Data_Qualit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FB407-C352-4B00-9D5E-51015F697AAC}"/>
              </a:ext>
            </a:extLst>
          </p:cNvPr>
          <p:cNvSpPr>
            <a:spLocks noGrp="1"/>
          </p:cNvSpPr>
          <p:nvPr>
            <p:ph type="ctrTitle"/>
          </p:nvPr>
        </p:nvSpPr>
        <p:spPr/>
        <p:txBody>
          <a:bodyPr/>
          <a:lstStyle/>
          <a:p>
            <a:r>
              <a:rPr lang="en-US" dirty="0"/>
              <a:t>Q&amp;A</a:t>
            </a:r>
            <a:br>
              <a:rPr lang="en-US" dirty="0"/>
            </a:br>
            <a:r>
              <a:rPr lang="en-US" dirty="0"/>
              <a:t>Field Research</a:t>
            </a:r>
          </a:p>
        </p:txBody>
      </p:sp>
      <p:sp>
        <p:nvSpPr>
          <p:cNvPr id="3" name="Subtitle 2">
            <a:extLst>
              <a:ext uri="{FF2B5EF4-FFF2-40B4-BE49-F238E27FC236}">
                <a16:creationId xmlns:a16="http://schemas.microsoft.com/office/drawing/2014/main" id="{A0E5AE6F-BA3B-4533-B0CD-8399A47D1E2D}"/>
              </a:ext>
            </a:extLst>
          </p:cNvPr>
          <p:cNvSpPr>
            <a:spLocks noGrp="1"/>
          </p:cNvSpPr>
          <p:nvPr>
            <p:ph type="subTitle" idx="1"/>
          </p:nvPr>
        </p:nvSpPr>
        <p:spPr/>
        <p:txBody>
          <a:bodyPr/>
          <a:lstStyle/>
          <a:p>
            <a:r>
              <a:rPr lang="en-US" dirty="0"/>
              <a:t>Munshi Sulaiman</a:t>
            </a:r>
          </a:p>
          <a:p>
            <a:r>
              <a:rPr lang="en-US" dirty="0"/>
              <a:t>Dec 18, 2020</a:t>
            </a:r>
          </a:p>
        </p:txBody>
      </p:sp>
    </p:spTree>
    <p:extLst>
      <p:ext uri="{BB962C8B-B14F-4D97-AF65-F5344CB8AC3E}">
        <p14:creationId xmlns:p14="http://schemas.microsoft.com/office/powerpoint/2010/main" val="360726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D01F4-7B7F-4B95-86CE-BA9F766A09E5}"/>
              </a:ext>
            </a:extLst>
          </p:cNvPr>
          <p:cNvSpPr>
            <a:spLocks noGrp="1"/>
          </p:cNvSpPr>
          <p:nvPr>
            <p:ph type="title"/>
          </p:nvPr>
        </p:nvSpPr>
        <p:spPr/>
        <p:txBody>
          <a:bodyPr/>
          <a:lstStyle/>
          <a:p>
            <a:r>
              <a:rPr lang="en-US" dirty="0"/>
              <a:t>Q9</a:t>
            </a:r>
          </a:p>
        </p:txBody>
      </p:sp>
      <p:sp>
        <p:nvSpPr>
          <p:cNvPr id="3" name="Content Placeholder 2">
            <a:extLst>
              <a:ext uri="{FF2B5EF4-FFF2-40B4-BE49-F238E27FC236}">
                <a16:creationId xmlns:a16="http://schemas.microsoft.com/office/drawing/2014/main" id="{6FE6E013-14EE-42BA-A910-A0BBBAEAE5B9}"/>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Research designing, data collection, and data analyses are at the core of the relevance of the science of economics. What are the most recommendable textbooks and websites that can help me and other young African researchers who are weak and confused in this area?</a:t>
            </a:r>
          </a:p>
          <a:p>
            <a:pPr>
              <a:buFontTx/>
              <a:buChar char="-"/>
            </a:pPr>
            <a:r>
              <a:rPr lang="en-US" dirty="0">
                <a:solidFill>
                  <a:srgbClr val="222222"/>
                </a:solidFill>
                <a:latin typeface="Arial" panose="020B0604020202020204" pitchFamily="34" charset="0"/>
                <a:hlinkClick r:id="rId2"/>
              </a:rPr>
              <a:t>https://cega.berkeley.edu/series/impact-evaluation-training/</a:t>
            </a:r>
            <a:endParaRPr lang="en-US" dirty="0">
              <a:solidFill>
                <a:srgbClr val="222222"/>
              </a:solidFill>
              <a:latin typeface="Arial" panose="020B0604020202020204" pitchFamily="34" charset="0"/>
            </a:endParaRPr>
          </a:p>
          <a:p>
            <a:pPr>
              <a:buFontTx/>
              <a:buChar char="-"/>
            </a:pPr>
            <a:r>
              <a:rPr lang="en-US" dirty="0">
                <a:hlinkClick r:id="rId3"/>
              </a:rPr>
              <a:t>https://www.edx.org/micromasters</a:t>
            </a:r>
            <a:endParaRPr lang="en-US" dirty="0"/>
          </a:p>
          <a:p>
            <a:pPr>
              <a:buFontTx/>
              <a:buChar char="-"/>
            </a:pPr>
            <a:r>
              <a:rPr lang="en-US" sz="1800" dirty="0">
                <a:hlinkClick r:id="rId4"/>
              </a:rPr>
              <a:t>https://www.worldbank.org/en/programs/sief-trust-fund/publication/impact-evaluation-in-practice</a:t>
            </a:r>
            <a:r>
              <a:rPr lang="en-US" sz="1800" dirty="0"/>
              <a:t> (Book “Impact evaluation in practice” by World Bank</a:t>
            </a:r>
          </a:p>
          <a:p>
            <a:pPr marL="0" indent="0">
              <a:buNone/>
            </a:pPr>
            <a:r>
              <a:rPr lang="en-US" sz="1800" dirty="0"/>
              <a:t>Among many others…</a:t>
            </a:r>
          </a:p>
        </p:txBody>
      </p:sp>
    </p:spTree>
    <p:extLst>
      <p:ext uri="{BB962C8B-B14F-4D97-AF65-F5344CB8AC3E}">
        <p14:creationId xmlns:p14="http://schemas.microsoft.com/office/powerpoint/2010/main" val="1661538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62E52-8EC1-4E4D-83F0-A94BFF78B2E3}"/>
              </a:ext>
            </a:extLst>
          </p:cNvPr>
          <p:cNvSpPr>
            <a:spLocks noGrp="1"/>
          </p:cNvSpPr>
          <p:nvPr>
            <p:ph type="title"/>
          </p:nvPr>
        </p:nvSpPr>
        <p:spPr/>
        <p:txBody>
          <a:bodyPr/>
          <a:lstStyle/>
          <a:p>
            <a:r>
              <a:rPr lang="en-US" dirty="0"/>
              <a:t>Q10</a:t>
            </a:r>
          </a:p>
        </p:txBody>
      </p:sp>
      <p:sp>
        <p:nvSpPr>
          <p:cNvPr id="3" name="Content Placeholder 2">
            <a:extLst>
              <a:ext uri="{FF2B5EF4-FFF2-40B4-BE49-F238E27FC236}">
                <a16:creationId xmlns:a16="http://schemas.microsoft.com/office/drawing/2014/main" id="{56BB101E-67BA-4802-A5EA-E4E8C0E3AD98}"/>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If you have a questionnaire comprising both </a:t>
            </a:r>
            <a:r>
              <a:rPr lang="en-US" b="0" i="0" dirty="0" err="1">
                <a:solidFill>
                  <a:srgbClr val="222222"/>
                </a:solidFill>
                <a:effectLst/>
                <a:latin typeface="Arial" panose="020B0604020202020204" pitchFamily="34" charset="0"/>
              </a:rPr>
              <a:t>likert</a:t>
            </a:r>
            <a:r>
              <a:rPr lang="en-US" b="0" i="0" dirty="0">
                <a:solidFill>
                  <a:srgbClr val="222222"/>
                </a:solidFill>
                <a:effectLst/>
                <a:latin typeface="Arial" panose="020B0604020202020204" pitchFamily="34" charset="0"/>
              </a:rPr>
              <a:t> scale and binary/categorical responses variables, can one conduct a combined reliability test for the variables together or the test should be conducted for each group of variables separately?</a:t>
            </a:r>
          </a:p>
          <a:p>
            <a:pPr marL="0" indent="0">
              <a:buNone/>
            </a:pPr>
            <a:r>
              <a:rPr lang="en-US" dirty="0">
                <a:solidFill>
                  <a:schemeClr val="accent1">
                    <a:lumMod val="75000"/>
                  </a:schemeClr>
                </a:solidFill>
                <a:latin typeface="Arial" panose="020B0604020202020204" pitchFamily="34" charset="0"/>
              </a:rPr>
              <a:t>Both (combined or separately) can be appropriate. Relevance of reliability test is highly context specific…</a:t>
            </a:r>
            <a:endParaRPr lang="en-US" dirty="0">
              <a:solidFill>
                <a:schemeClr val="accent1">
                  <a:lumMod val="75000"/>
                </a:schemeClr>
              </a:solidFill>
            </a:endParaRPr>
          </a:p>
        </p:txBody>
      </p:sp>
    </p:spTree>
    <p:extLst>
      <p:ext uri="{BB962C8B-B14F-4D97-AF65-F5344CB8AC3E}">
        <p14:creationId xmlns:p14="http://schemas.microsoft.com/office/powerpoint/2010/main" val="945642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CEAF1-D87D-480D-9A87-5E96481D0FD7}"/>
              </a:ext>
            </a:extLst>
          </p:cNvPr>
          <p:cNvSpPr>
            <a:spLocks noGrp="1"/>
          </p:cNvSpPr>
          <p:nvPr>
            <p:ph type="title"/>
          </p:nvPr>
        </p:nvSpPr>
        <p:spPr/>
        <p:txBody>
          <a:bodyPr/>
          <a:lstStyle/>
          <a:p>
            <a:r>
              <a:rPr lang="en-US" dirty="0"/>
              <a:t>Q11</a:t>
            </a:r>
          </a:p>
        </p:txBody>
      </p:sp>
      <p:sp>
        <p:nvSpPr>
          <p:cNvPr id="3" name="Content Placeholder 2">
            <a:extLst>
              <a:ext uri="{FF2B5EF4-FFF2-40B4-BE49-F238E27FC236}">
                <a16:creationId xmlns:a16="http://schemas.microsoft.com/office/drawing/2014/main" id="{7816BE18-6E1F-4EDA-A404-EF6D7900FA7D}"/>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What is the best way to conduct a causal analysis when you do not have access to funding and no natural experiment?</a:t>
            </a:r>
          </a:p>
          <a:p>
            <a:pPr marL="0" indent="0">
              <a:buNone/>
            </a:pPr>
            <a:r>
              <a:rPr lang="en-US" dirty="0">
                <a:solidFill>
                  <a:schemeClr val="accent1">
                    <a:lumMod val="75000"/>
                  </a:schemeClr>
                </a:solidFill>
                <a:latin typeface="Arial" panose="020B0604020202020204" pitchFamily="34" charset="0"/>
              </a:rPr>
              <a:t>Funding is not the main issue for doing a causal vs. descriptive analysis. </a:t>
            </a:r>
          </a:p>
          <a:p>
            <a:pPr marL="0" indent="0">
              <a:buNone/>
            </a:pPr>
            <a:r>
              <a:rPr lang="en-US" dirty="0">
                <a:solidFill>
                  <a:schemeClr val="accent1">
                    <a:lumMod val="75000"/>
                  </a:schemeClr>
                </a:solidFill>
                <a:latin typeface="Arial" panose="020B0604020202020204" pitchFamily="34" charset="0"/>
              </a:rPr>
              <a:t>For causal analysis - natural experiment is not a requirement, but a valid counterfactual is!</a:t>
            </a:r>
            <a:endParaRPr lang="en-US" dirty="0">
              <a:solidFill>
                <a:schemeClr val="accent1">
                  <a:lumMod val="75000"/>
                </a:schemeClr>
              </a:solidFill>
            </a:endParaRPr>
          </a:p>
        </p:txBody>
      </p:sp>
    </p:spTree>
    <p:extLst>
      <p:ext uri="{BB962C8B-B14F-4D97-AF65-F5344CB8AC3E}">
        <p14:creationId xmlns:p14="http://schemas.microsoft.com/office/powerpoint/2010/main" val="3549207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9B1D5-67A3-496F-B4C0-65CC9722ADCF}"/>
              </a:ext>
            </a:extLst>
          </p:cNvPr>
          <p:cNvSpPr>
            <a:spLocks noGrp="1"/>
          </p:cNvSpPr>
          <p:nvPr>
            <p:ph type="title"/>
          </p:nvPr>
        </p:nvSpPr>
        <p:spPr/>
        <p:txBody>
          <a:bodyPr/>
          <a:lstStyle/>
          <a:p>
            <a:r>
              <a:rPr lang="en-US" dirty="0"/>
              <a:t>Q12</a:t>
            </a:r>
          </a:p>
        </p:txBody>
      </p:sp>
      <p:sp>
        <p:nvSpPr>
          <p:cNvPr id="3" name="Content Placeholder 2">
            <a:extLst>
              <a:ext uri="{FF2B5EF4-FFF2-40B4-BE49-F238E27FC236}">
                <a16:creationId xmlns:a16="http://schemas.microsoft.com/office/drawing/2014/main" id="{2C41EA36-8573-41F3-95A3-FD83FB76E7A9}"/>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How can the challenge of "low response rate" be minimized during survey administration?</a:t>
            </a:r>
          </a:p>
          <a:p>
            <a:pPr marL="0" indent="0">
              <a:buNone/>
            </a:pPr>
            <a:r>
              <a:rPr lang="en-US" dirty="0">
                <a:solidFill>
                  <a:schemeClr val="accent1">
                    <a:lumMod val="75000"/>
                  </a:schemeClr>
                </a:solidFill>
                <a:latin typeface="Arial" panose="020B0604020202020204" pitchFamily="34" charset="0"/>
              </a:rPr>
              <a:t>Anticipation is the key…</a:t>
            </a:r>
            <a:endParaRPr lang="en-US" dirty="0">
              <a:solidFill>
                <a:schemeClr val="accent1">
                  <a:lumMod val="75000"/>
                </a:schemeClr>
              </a:solidFill>
            </a:endParaRPr>
          </a:p>
        </p:txBody>
      </p:sp>
    </p:spTree>
    <p:extLst>
      <p:ext uri="{BB962C8B-B14F-4D97-AF65-F5344CB8AC3E}">
        <p14:creationId xmlns:p14="http://schemas.microsoft.com/office/powerpoint/2010/main" val="1883351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3C74-552E-4EC6-8D2A-523DB9D6EBF7}"/>
              </a:ext>
            </a:extLst>
          </p:cNvPr>
          <p:cNvSpPr>
            <a:spLocks noGrp="1"/>
          </p:cNvSpPr>
          <p:nvPr>
            <p:ph type="title"/>
          </p:nvPr>
        </p:nvSpPr>
        <p:spPr/>
        <p:txBody>
          <a:bodyPr/>
          <a:lstStyle/>
          <a:p>
            <a:r>
              <a:rPr lang="en-US" dirty="0"/>
              <a:t>Q13</a:t>
            </a:r>
          </a:p>
        </p:txBody>
      </p:sp>
      <p:sp>
        <p:nvSpPr>
          <p:cNvPr id="3" name="Content Placeholder 2">
            <a:extLst>
              <a:ext uri="{FF2B5EF4-FFF2-40B4-BE49-F238E27FC236}">
                <a16:creationId xmlns:a16="http://schemas.microsoft.com/office/drawing/2014/main" id="{E5D91259-4EDC-4E07-A18F-79AB45B97178}"/>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How do we account for contamination in RCTs?</a:t>
            </a:r>
          </a:p>
          <a:p>
            <a:pPr marL="0" indent="0">
              <a:buNone/>
            </a:pPr>
            <a:r>
              <a:rPr lang="en-US" dirty="0">
                <a:solidFill>
                  <a:schemeClr val="accent1">
                    <a:lumMod val="75000"/>
                  </a:schemeClr>
                </a:solidFill>
                <a:latin typeface="Arial" panose="020B0604020202020204" pitchFamily="34" charset="0"/>
              </a:rPr>
              <a:t>Contamination may not spoil your study! Study can still be “rescued” by sub-group analysis, ITT vs. ATE etc. May even be of interest to analyze contamination. </a:t>
            </a:r>
          </a:p>
          <a:p>
            <a:pPr marL="0" indent="0">
              <a:buNone/>
            </a:pPr>
            <a:r>
              <a:rPr lang="en-US" dirty="0">
                <a:solidFill>
                  <a:schemeClr val="accent1">
                    <a:lumMod val="75000"/>
                  </a:schemeClr>
                </a:solidFill>
                <a:latin typeface="Arial" panose="020B0604020202020204" pitchFamily="34" charset="0"/>
              </a:rPr>
              <a:t>Whether to ignore, address or utilize? Let’s think harder…</a:t>
            </a:r>
          </a:p>
        </p:txBody>
      </p:sp>
    </p:spTree>
    <p:extLst>
      <p:ext uri="{BB962C8B-B14F-4D97-AF65-F5344CB8AC3E}">
        <p14:creationId xmlns:p14="http://schemas.microsoft.com/office/powerpoint/2010/main" val="1055340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BE8CF-67BF-45E6-AF58-FF2A9F7DF154}"/>
              </a:ext>
            </a:extLst>
          </p:cNvPr>
          <p:cNvSpPr>
            <a:spLocks noGrp="1"/>
          </p:cNvSpPr>
          <p:nvPr>
            <p:ph type="title"/>
          </p:nvPr>
        </p:nvSpPr>
        <p:spPr/>
        <p:txBody>
          <a:bodyPr/>
          <a:lstStyle/>
          <a:p>
            <a:r>
              <a:rPr lang="en-US" dirty="0"/>
              <a:t>Q14</a:t>
            </a:r>
          </a:p>
        </p:txBody>
      </p:sp>
      <p:sp>
        <p:nvSpPr>
          <p:cNvPr id="3" name="Content Placeholder 2">
            <a:extLst>
              <a:ext uri="{FF2B5EF4-FFF2-40B4-BE49-F238E27FC236}">
                <a16:creationId xmlns:a16="http://schemas.microsoft.com/office/drawing/2014/main" id="{C49C45DD-6FBF-4AE5-8C92-73699556B17D}"/>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Is the "analysis of determinants" a causal or descriptive research?</a:t>
            </a:r>
          </a:p>
          <a:p>
            <a:pPr marL="0" indent="0">
              <a:buNone/>
            </a:pPr>
            <a:r>
              <a:rPr lang="en-US" dirty="0">
                <a:solidFill>
                  <a:schemeClr val="accent1">
                    <a:lumMod val="75000"/>
                  </a:schemeClr>
                </a:solidFill>
                <a:latin typeface="Arial" panose="020B0604020202020204" pitchFamily="34" charset="0"/>
              </a:rPr>
              <a:t>It’s “causal sounding”, but generally not… </a:t>
            </a:r>
            <a:r>
              <a:rPr lang="en-US" dirty="0">
                <a:solidFill>
                  <a:schemeClr val="accent1">
                    <a:lumMod val="75000"/>
                  </a:schemeClr>
                </a:solidFill>
                <a:latin typeface="Arial" panose="020B0604020202020204" pitchFamily="34" charset="0"/>
                <a:sym typeface="Wingdings" panose="05000000000000000000" pitchFamily="2" charset="2"/>
              </a:rPr>
              <a:t></a:t>
            </a:r>
            <a:endParaRPr lang="en-US" dirty="0">
              <a:solidFill>
                <a:schemeClr val="accent1">
                  <a:lumMod val="75000"/>
                </a:schemeClr>
              </a:solidFill>
            </a:endParaRPr>
          </a:p>
        </p:txBody>
      </p:sp>
    </p:spTree>
    <p:extLst>
      <p:ext uri="{BB962C8B-B14F-4D97-AF65-F5344CB8AC3E}">
        <p14:creationId xmlns:p14="http://schemas.microsoft.com/office/powerpoint/2010/main" val="1559726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23AA2-CA66-464A-B5F2-F2F9C1FF54C9}"/>
              </a:ext>
            </a:extLst>
          </p:cNvPr>
          <p:cNvSpPr>
            <a:spLocks noGrp="1"/>
          </p:cNvSpPr>
          <p:nvPr>
            <p:ph type="title"/>
          </p:nvPr>
        </p:nvSpPr>
        <p:spPr/>
        <p:txBody>
          <a:bodyPr/>
          <a:lstStyle/>
          <a:p>
            <a:r>
              <a:rPr lang="en-US" dirty="0"/>
              <a:t>Q15</a:t>
            </a:r>
          </a:p>
        </p:txBody>
      </p:sp>
      <p:sp>
        <p:nvSpPr>
          <p:cNvPr id="3" name="Content Placeholder 2">
            <a:extLst>
              <a:ext uri="{FF2B5EF4-FFF2-40B4-BE49-F238E27FC236}">
                <a16:creationId xmlns:a16="http://schemas.microsoft.com/office/drawing/2014/main" id="{00C23C50-998E-493B-858C-BE87EB6D569F}"/>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I</a:t>
            </a:r>
            <a:r>
              <a:rPr lang="en-US" b="0" i="0" dirty="0">
                <a:solidFill>
                  <a:srgbClr val="222222"/>
                </a:solidFill>
                <a:effectLst/>
                <a:latin typeface="Arial" panose="020B0604020202020204" pitchFamily="34" charset="0"/>
              </a:rPr>
              <a:t>f one is carrying out an evaluation to measure outcomes of a project, how could one measure the impact, if it happens years later? And in measuring the value for money of a development project, what are the appropriate methods?</a:t>
            </a:r>
          </a:p>
          <a:p>
            <a:pPr marL="0" indent="0">
              <a:buNone/>
            </a:pPr>
            <a:r>
              <a:rPr lang="en-US" dirty="0">
                <a:solidFill>
                  <a:schemeClr val="accent1">
                    <a:lumMod val="75000"/>
                  </a:schemeClr>
                </a:solidFill>
                <a:latin typeface="Arial" panose="020B0604020202020204" pitchFamily="34" charset="0"/>
              </a:rPr>
              <a:t>Change years later generally does not happen without small changes in between. </a:t>
            </a:r>
          </a:p>
          <a:p>
            <a:pPr marL="0" indent="0">
              <a:buNone/>
            </a:pPr>
            <a:r>
              <a:rPr lang="en-US" dirty="0">
                <a:solidFill>
                  <a:schemeClr val="accent1">
                    <a:lumMod val="75000"/>
                  </a:schemeClr>
                </a:solidFill>
                <a:latin typeface="Arial" panose="020B0604020202020204" pitchFamily="34" charset="0"/>
              </a:rPr>
              <a:t>Can aim high to see long-term effects too.</a:t>
            </a:r>
          </a:p>
          <a:p>
            <a:pPr marL="0" indent="0">
              <a:buNone/>
            </a:pPr>
            <a:r>
              <a:rPr lang="en-US" dirty="0">
                <a:solidFill>
                  <a:schemeClr val="accent1">
                    <a:lumMod val="75000"/>
                  </a:schemeClr>
                </a:solidFill>
                <a:latin typeface="Arial" panose="020B0604020202020204" pitchFamily="34" charset="0"/>
              </a:rPr>
              <a:t>Impact evaluation can strengthen </a:t>
            </a:r>
            <a:r>
              <a:rPr lang="en-US" dirty="0" err="1">
                <a:solidFill>
                  <a:schemeClr val="accent1">
                    <a:lumMod val="75000"/>
                  </a:schemeClr>
                </a:solidFill>
                <a:latin typeface="Arial" panose="020B0604020202020204" pitchFamily="34" charset="0"/>
              </a:rPr>
              <a:t>VfM</a:t>
            </a:r>
            <a:r>
              <a:rPr lang="en-US" dirty="0">
                <a:solidFill>
                  <a:schemeClr val="accent1">
                    <a:lumMod val="75000"/>
                  </a:schemeClr>
                </a:solidFill>
                <a:latin typeface="Arial" panose="020B0604020202020204" pitchFamily="34" charset="0"/>
              </a:rPr>
              <a:t>.</a:t>
            </a:r>
            <a:endParaRPr lang="en-US" dirty="0">
              <a:solidFill>
                <a:schemeClr val="accent1">
                  <a:lumMod val="75000"/>
                </a:schemeClr>
              </a:solidFill>
            </a:endParaRPr>
          </a:p>
        </p:txBody>
      </p:sp>
    </p:spTree>
    <p:extLst>
      <p:ext uri="{BB962C8B-B14F-4D97-AF65-F5344CB8AC3E}">
        <p14:creationId xmlns:p14="http://schemas.microsoft.com/office/powerpoint/2010/main" val="91268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95D3B-D43F-4FDE-A6DF-6E5F6EB5E5C6}"/>
              </a:ext>
            </a:extLst>
          </p:cNvPr>
          <p:cNvSpPr>
            <a:spLocks noGrp="1"/>
          </p:cNvSpPr>
          <p:nvPr>
            <p:ph type="title"/>
          </p:nvPr>
        </p:nvSpPr>
        <p:spPr/>
        <p:txBody>
          <a:bodyPr/>
          <a:lstStyle/>
          <a:p>
            <a:r>
              <a:rPr lang="en-US" dirty="0"/>
              <a:t>Q16</a:t>
            </a:r>
          </a:p>
        </p:txBody>
      </p:sp>
      <p:sp>
        <p:nvSpPr>
          <p:cNvPr id="3" name="Content Placeholder 2">
            <a:extLst>
              <a:ext uri="{FF2B5EF4-FFF2-40B4-BE49-F238E27FC236}">
                <a16:creationId xmlns:a16="http://schemas.microsoft.com/office/drawing/2014/main" id="{3B3DBC29-2C2C-4486-B700-0ADCB0C23FA9}"/>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If I'm interested in causal study, is it ok to proceed with the panel data for which there is no baseline for impact evaluation?</a:t>
            </a:r>
          </a:p>
          <a:p>
            <a:pPr marL="0" indent="0">
              <a:buNone/>
            </a:pPr>
            <a:r>
              <a:rPr lang="en-US" dirty="0">
                <a:solidFill>
                  <a:schemeClr val="accent1">
                    <a:lumMod val="75000"/>
                  </a:schemeClr>
                </a:solidFill>
                <a:latin typeface="Arial" panose="020B0604020202020204" pitchFamily="34" charset="0"/>
              </a:rPr>
              <a:t>Yes! </a:t>
            </a:r>
          </a:p>
          <a:p>
            <a:pPr marL="0" indent="0">
              <a:buNone/>
            </a:pPr>
            <a:r>
              <a:rPr lang="en-US" dirty="0">
                <a:solidFill>
                  <a:schemeClr val="accent1">
                    <a:lumMod val="75000"/>
                  </a:schemeClr>
                </a:solidFill>
                <a:latin typeface="Arial" panose="020B0604020202020204" pitchFamily="34" charset="0"/>
              </a:rPr>
              <a:t>Now time to think what might be the concerns of not having a baseline and how you can address those?</a:t>
            </a:r>
            <a:endParaRPr lang="en-US" dirty="0">
              <a:solidFill>
                <a:schemeClr val="accent1">
                  <a:lumMod val="75000"/>
                </a:schemeClr>
              </a:solidFill>
            </a:endParaRPr>
          </a:p>
        </p:txBody>
      </p:sp>
    </p:spTree>
    <p:extLst>
      <p:ext uri="{BB962C8B-B14F-4D97-AF65-F5344CB8AC3E}">
        <p14:creationId xmlns:p14="http://schemas.microsoft.com/office/powerpoint/2010/main" val="772317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E4586-BB7F-4A71-8318-3867CB526299}"/>
              </a:ext>
            </a:extLst>
          </p:cNvPr>
          <p:cNvSpPr>
            <a:spLocks noGrp="1"/>
          </p:cNvSpPr>
          <p:nvPr>
            <p:ph type="title"/>
          </p:nvPr>
        </p:nvSpPr>
        <p:spPr/>
        <p:txBody>
          <a:bodyPr/>
          <a:lstStyle/>
          <a:p>
            <a:r>
              <a:rPr lang="en-US" dirty="0"/>
              <a:t>Q17</a:t>
            </a:r>
          </a:p>
        </p:txBody>
      </p:sp>
      <p:sp>
        <p:nvSpPr>
          <p:cNvPr id="3" name="Content Placeholder 2">
            <a:extLst>
              <a:ext uri="{FF2B5EF4-FFF2-40B4-BE49-F238E27FC236}">
                <a16:creationId xmlns:a16="http://schemas.microsoft.com/office/drawing/2014/main" id="{8602E0E0-A247-447D-ABCC-C349BB69FDA8}"/>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Could you recommend/share videos or articles that guide on how to do data cleaning</a:t>
            </a:r>
          </a:p>
          <a:p>
            <a:pPr marL="0" indent="0">
              <a:buNone/>
            </a:pPr>
            <a:r>
              <a:rPr lang="en-US" dirty="0"/>
              <a:t>You can check resources at</a:t>
            </a:r>
          </a:p>
          <a:p>
            <a:pPr marL="0" indent="0">
              <a:buNone/>
            </a:pPr>
            <a:r>
              <a:rPr lang="en-US" dirty="0">
                <a:hlinkClick r:id="rId2"/>
              </a:rPr>
              <a:t>https://dimewiki.worldbank.org/wiki/Monitoring_Data_Quality</a:t>
            </a:r>
            <a:r>
              <a:rPr lang="en-US" dirty="0"/>
              <a:t> </a:t>
            </a:r>
          </a:p>
        </p:txBody>
      </p:sp>
    </p:spTree>
    <p:extLst>
      <p:ext uri="{BB962C8B-B14F-4D97-AF65-F5344CB8AC3E}">
        <p14:creationId xmlns:p14="http://schemas.microsoft.com/office/powerpoint/2010/main" val="123393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0518-DACD-4AE5-8919-B9D8B01DB58C}"/>
              </a:ext>
            </a:extLst>
          </p:cNvPr>
          <p:cNvSpPr>
            <a:spLocks noGrp="1"/>
          </p:cNvSpPr>
          <p:nvPr>
            <p:ph type="title"/>
          </p:nvPr>
        </p:nvSpPr>
        <p:spPr/>
        <p:txBody>
          <a:bodyPr/>
          <a:lstStyle/>
          <a:p>
            <a:r>
              <a:rPr lang="en-US" dirty="0"/>
              <a:t>Q18</a:t>
            </a:r>
          </a:p>
        </p:txBody>
      </p:sp>
      <p:sp>
        <p:nvSpPr>
          <p:cNvPr id="3" name="Content Placeholder 2">
            <a:extLst>
              <a:ext uri="{FF2B5EF4-FFF2-40B4-BE49-F238E27FC236}">
                <a16:creationId xmlns:a16="http://schemas.microsoft.com/office/drawing/2014/main" id="{E9830A35-E5DC-4F18-B6A7-30547065B1BB}"/>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H</a:t>
            </a:r>
            <a:r>
              <a:rPr lang="en-US" b="0" i="0" dirty="0">
                <a:solidFill>
                  <a:srgbClr val="222222"/>
                </a:solidFill>
                <a:effectLst/>
                <a:latin typeface="Arial" panose="020B0604020202020204" pitchFamily="34" charset="0"/>
              </a:rPr>
              <a:t>ow effective is Propensity Score Matching and Difference in difference in measuring impact?</a:t>
            </a:r>
          </a:p>
          <a:p>
            <a:pPr marL="0" indent="0">
              <a:buNone/>
            </a:pPr>
            <a:r>
              <a:rPr lang="en-US" dirty="0">
                <a:solidFill>
                  <a:schemeClr val="accent1">
                    <a:lumMod val="75000"/>
                  </a:schemeClr>
                </a:solidFill>
              </a:rPr>
              <a:t>Glad you asked! </a:t>
            </a:r>
            <a:r>
              <a:rPr lang="en-US" dirty="0">
                <a:solidFill>
                  <a:schemeClr val="accent1">
                    <a:lumMod val="75000"/>
                  </a:schemeClr>
                </a:solidFill>
                <a:sym typeface="Wingdings" panose="05000000000000000000" pitchFamily="2" charset="2"/>
              </a:rPr>
              <a:t> let’s talk about what those are and their applications </a:t>
            </a:r>
            <a:endParaRPr lang="en-US" dirty="0">
              <a:solidFill>
                <a:schemeClr val="accent1">
                  <a:lumMod val="75000"/>
                </a:schemeClr>
              </a:solidFill>
            </a:endParaRPr>
          </a:p>
        </p:txBody>
      </p:sp>
    </p:spTree>
    <p:extLst>
      <p:ext uri="{BB962C8B-B14F-4D97-AF65-F5344CB8AC3E}">
        <p14:creationId xmlns:p14="http://schemas.microsoft.com/office/powerpoint/2010/main" val="14546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9A319-326D-4920-8B8A-D3D809EDFF03}"/>
              </a:ext>
            </a:extLst>
          </p:cNvPr>
          <p:cNvSpPr>
            <a:spLocks noGrp="1"/>
          </p:cNvSpPr>
          <p:nvPr>
            <p:ph type="title"/>
          </p:nvPr>
        </p:nvSpPr>
        <p:spPr/>
        <p:txBody>
          <a:bodyPr/>
          <a:lstStyle/>
          <a:p>
            <a:r>
              <a:rPr lang="en-US" dirty="0"/>
              <a:t>Q1</a:t>
            </a:r>
          </a:p>
        </p:txBody>
      </p:sp>
      <p:sp>
        <p:nvSpPr>
          <p:cNvPr id="3" name="Content Placeholder 2">
            <a:extLst>
              <a:ext uri="{FF2B5EF4-FFF2-40B4-BE49-F238E27FC236}">
                <a16:creationId xmlns:a16="http://schemas.microsoft.com/office/drawing/2014/main" id="{4EB16789-9EC4-4690-BF45-B68629297EBB}"/>
              </a:ext>
            </a:extLst>
          </p:cNvPr>
          <p:cNvSpPr>
            <a:spLocks noGrp="1"/>
          </p:cNvSpPr>
          <p:nvPr>
            <p:ph idx="1"/>
          </p:nvPr>
        </p:nvSpPr>
        <p:spPr/>
        <p:txBody>
          <a:bodyPr>
            <a:normAutofit/>
          </a:bodyPr>
          <a:lstStyle/>
          <a:p>
            <a:pPr marL="0" indent="0">
              <a:buNone/>
            </a:pPr>
            <a:r>
              <a:rPr lang="en-US" sz="3200" b="0" i="0" dirty="0">
                <a:solidFill>
                  <a:srgbClr val="222222"/>
                </a:solidFill>
                <a:effectLst/>
                <a:latin typeface="Arial" panose="020B0604020202020204" pitchFamily="34" charset="0"/>
              </a:rPr>
              <a:t>Suppose I have a micro panel data set at hand, say obtained from the World Bank database, with a sample size of 4000. If I lose 3000 observations through the data cleaning process, can I still report 1000 sample sizes as a representative for descriptive study?</a:t>
            </a:r>
          </a:p>
          <a:p>
            <a:pPr marL="0" indent="0">
              <a:buNone/>
            </a:pPr>
            <a:r>
              <a:rPr lang="en-US" sz="3200" dirty="0">
                <a:solidFill>
                  <a:schemeClr val="accent1">
                    <a:lumMod val="75000"/>
                  </a:schemeClr>
                </a:solidFill>
                <a:latin typeface="Arial" panose="020B0604020202020204" pitchFamily="34" charset="0"/>
              </a:rPr>
              <a:t>Most likely “no”, but…</a:t>
            </a:r>
            <a:endParaRPr lang="en-US" sz="3200" dirty="0">
              <a:solidFill>
                <a:schemeClr val="accent1">
                  <a:lumMod val="75000"/>
                </a:schemeClr>
              </a:solidFill>
            </a:endParaRPr>
          </a:p>
        </p:txBody>
      </p:sp>
    </p:spTree>
    <p:extLst>
      <p:ext uri="{BB962C8B-B14F-4D97-AF65-F5344CB8AC3E}">
        <p14:creationId xmlns:p14="http://schemas.microsoft.com/office/powerpoint/2010/main" val="2672643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3641D-8E2D-43CF-905C-6C4F2CF68F2B}"/>
              </a:ext>
            </a:extLst>
          </p:cNvPr>
          <p:cNvSpPr>
            <a:spLocks noGrp="1"/>
          </p:cNvSpPr>
          <p:nvPr>
            <p:ph type="title"/>
          </p:nvPr>
        </p:nvSpPr>
        <p:spPr/>
        <p:txBody>
          <a:bodyPr/>
          <a:lstStyle/>
          <a:p>
            <a:r>
              <a:rPr lang="en-US" dirty="0"/>
              <a:t>Q19</a:t>
            </a:r>
          </a:p>
        </p:txBody>
      </p:sp>
      <p:sp>
        <p:nvSpPr>
          <p:cNvPr id="3" name="Content Placeholder 2">
            <a:extLst>
              <a:ext uri="{FF2B5EF4-FFF2-40B4-BE49-F238E27FC236}">
                <a16:creationId xmlns:a16="http://schemas.microsoft.com/office/drawing/2014/main" id="{456B67AC-4F59-491C-9942-E687E221AC5E}"/>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RCT was referred to frequently in the course &amp; I am relatively new to it. Various conflicting perspectives are available online, which make learning it unclear. Please provide a thorough illustration of how RCT can be applied to an economic issue of your choice. </a:t>
            </a:r>
          </a:p>
          <a:p>
            <a:pPr marL="0" indent="0">
              <a:buNone/>
            </a:pPr>
            <a:r>
              <a:rPr lang="en-US" dirty="0">
                <a:solidFill>
                  <a:schemeClr val="accent1">
                    <a:lumMod val="75000"/>
                  </a:schemeClr>
                </a:solidFill>
                <a:latin typeface="Arial" panose="020B0604020202020204" pitchFamily="34" charset="0"/>
              </a:rPr>
              <a:t>Hmm… There is more </a:t>
            </a:r>
            <a:r>
              <a:rPr lang="en-US" u="sng" dirty="0">
                <a:solidFill>
                  <a:schemeClr val="accent1">
                    <a:lumMod val="75000"/>
                  </a:schemeClr>
                </a:solidFill>
                <a:latin typeface="Arial" panose="020B0604020202020204" pitchFamily="34" charset="0"/>
              </a:rPr>
              <a:t>heat</a:t>
            </a:r>
            <a:r>
              <a:rPr lang="en-US" dirty="0">
                <a:solidFill>
                  <a:schemeClr val="accent1">
                    <a:lumMod val="75000"/>
                  </a:schemeClr>
                </a:solidFill>
                <a:latin typeface="Arial" panose="020B0604020202020204" pitchFamily="34" charset="0"/>
              </a:rPr>
              <a:t> about the use of this tool, but the </a:t>
            </a:r>
            <a:r>
              <a:rPr lang="en-US" u="sng" dirty="0">
                <a:solidFill>
                  <a:schemeClr val="accent1">
                    <a:lumMod val="75000"/>
                  </a:schemeClr>
                </a:solidFill>
                <a:latin typeface="Arial" panose="020B0604020202020204" pitchFamily="34" charset="0"/>
              </a:rPr>
              <a:t>light </a:t>
            </a:r>
            <a:r>
              <a:rPr lang="en-US" dirty="0">
                <a:solidFill>
                  <a:schemeClr val="accent1">
                    <a:lumMod val="75000"/>
                  </a:schemeClr>
                </a:solidFill>
                <a:latin typeface="Arial" panose="020B0604020202020204" pitchFamily="34" charset="0"/>
              </a:rPr>
              <a:t>is in understanding what it is?</a:t>
            </a:r>
          </a:p>
          <a:p>
            <a:pPr marL="0" indent="0">
              <a:buNone/>
            </a:pPr>
            <a:r>
              <a:rPr lang="en-US" dirty="0">
                <a:solidFill>
                  <a:schemeClr val="accent1">
                    <a:lumMod val="75000"/>
                  </a:schemeClr>
                </a:solidFill>
                <a:latin typeface="Arial" panose="020B0604020202020204" pitchFamily="34" charset="0"/>
              </a:rPr>
              <a:t>Who are really the </a:t>
            </a:r>
            <a:r>
              <a:rPr lang="en-US" dirty="0" err="1">
                <a:solidFill>
                  <a:schemeClr val="accent1">
                    <a:lumMod val="75000"/>
                  </a:schemeClr>
                </a:solidFill>
                <a:latin typeface="Arial" panose="020B0604020202020204" pitchFamily="34" charset="0"/>
              </a:rPr>
              <a:t>randomistas</a:t>
            </a:r>
            <a:r>
              <a:rPr lang="en-US" dirty="0">
                <a:solidFill>
                  <a:schemeClr val="accent1">
                    <a:lumMod val="75000"/>
                  </a:schemeClr>
                </a:solidFill>
                <a:latin typeface="Arial" panose="020B0604020202020204" pitchFamily="34" charset="0"/>
              </a:rPr>
              <a:t>? No one need to bother about being labeled “a pro” or “an anti” RCT.  </a:t>
            </a:r>
            <a:endParaRPr lang="en-US" dirty="0">
              <a:solidFill>
                <a:schemeClr val="accent1">
                  <a:lumMod val="75000"/>
                </a:schemeClr>
              </a:solidFill>
            </a:endParaRPr>
          </a:p>
        </p:txBody>
      </p:sp>
    </p:spTree>
    <p:extLst>
      <p:ext uri="{BB962C8B-B14F-4D97-AF65-F5344CB8AC3E}">
        <p14:creationId xmlns:p14="http://schemas.microsoft.com/office/powerpoint/2010/main" val="1237804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CFF71-4833-4128-BF20-B98A43F3E8B0}"/>
              </a:ext>
            </a:extLst>
          </p:cNvPr>
          <p:cNvSpPr>
            <a:spLocks noGrp="1"/>
          </p:cNvSpPr>
          <p:nvPr>
            <p:ph type="title"/>
          </p:nvPr>
        </p:nvSpPr>
        <p:spPr/>
        <p:txBody>
          <a:bodyPr/>
          <a:lstStyle/>
          <a:p>
            <a:r>
              <a:rPr lang="en-US" dirty="0"/>
              <a:t>Q20</a:t>
            </a:r>
          </a:p>
        </p:txBody>
      </p:sp>
      <p:sp>
        <p:nvSpPr>
          <p:cNvPr id="3" name="Content Placeholder 2">
            <a:extLst>
              <a:ext uri="{FF2B5EF4-FFF2-40B4-BE49-F238E27FC236}">
                <a16:creationId xmlns:a16="http://schemas.microsoft.com/office/drawing/2014/main" id="{728D8148-2475-445B-9684-CCAE67807243}"/>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In case of cross-country research, what is the appropriate way of selecting sample size to have more representation?</a:t>
            </a:r>
          </a:p>
          <a:p>
            <a:pPr marL="0" indent="0">
              <a:buNone/>
            </a:pPr>
            <a:r>
              <a:rPr lang="en-US" dirty="0">
                <a:solidFill>
                  <a:schemeClr val="accent1">
                    <a:lumMod val="75000"/>
                  </a:schemeClr>
                </a:solidFill>
              </a:rPr>
              <a:t>Let’s be clear what “more representation” means. Let’s revisit precision vs. representation.</a:t>
            </a:r>
          </a:p>
          <a:p>
            <a:pPr marL="0" indent="0">
              <a:buNone/>
            </a:pPr>
            <a:r>
              <a:rPr lang="en-US" dirty="0">
                <a:solidFill>
                  <a:schemeClr val="accent1">
                    <a:lumMod val="75000"/>
                  </a:schemeClr>
                </a:solidFill>
              </a:rPr>
              <a:t>Define your population first, and the apply the sample size calculation rule. </a:t>
            </a:r>
          </a:p>
        </p:txBody>
      </p:sp>
    </p:spTree>
    <p:extLst>
      <p:ext uri="{BB962C8B-B14F-4D97-AF65-F5344CB8AC3E}">
        <p14:creationId xmlns:p14="http://schemas.microsoft.com/office/powerpoint/2010/main" val="2397169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0CD20-E640-4A5B-951A-7FD1E659AACC}"/>
              </a:ext>
            </a:extLst>
          </p:cNvPr>
          <p:cNvSpPr>
            <a:spLocks noGrp="1"/>
          </p:cNvSpPr>
          <p:nvPr>
            <p:ph type="title"/>
          </p:nvPr>
        </p:nvSpPr>
        <p:spPr/>
        <p:txBody>
          <a:bodyPr/>
          <a:lstStyle/>
          <a:p>
            <a:r>
              <a:rPr lang="en-US" dirty="0"/>
              <a:t>Q21</a:t>
            </a:r>
          </a:p>
        </p:txBody>
      </p:sp>
      <p:sp>
        <p:nvSpPr>
          <p:cNvPr id="3" name="Content Placeholder 2">
            <a:extLst>
              <a:ext uri="{FF2B5EF4-FFF2-40B4-BE49-F238E27FC236}">
                <a16:creationId xmlns:a16="http://schemas.microsoft.com/office/drawing/2014/main" id="{B69FFEF6-7698-45BE-9FFE-E572EBD20CAC}"/>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If I have computed a sample size lets say 400 using a given formula and want to make it greater than 400, how do I go about?</a:t>
            </a:r>
          </a:p>
          <a:p>
            <a:pPr marL="0" indent="0">
              <a:buNone/>
            </a:pPr>
            <a:r>
              <a:rPr lang="en-US" dirty="0">
                <a:solidFill>
                  <a:schemeClr val="accent1">
                    <a:lumMod val="75000"/>
                  </a:schemeClr>
                </a:solidFill>
                <a:latin typeface="Arial" panose="020B0604020202020204" pitchFamily="34" charset="0"/>
              </a:rPr>
              <a:t>Why do you want to increase it? Use and abuse of statistics…</a:t>
            </a:r>
          </a:p>
          <a:p>
            <a:pPr marL="0" indent="0">
              <a:buNone/>
            </a:pPr>
            <a:endParaRPr lang="en-US" dirty="0"/>
          </a:p>
        </p:txBody>
      </p:sp>
      <p:pic>
        <p:nvPicPr>
          <p:cNvPr id="7" name="Picture 6">
            <a:extLst>
              <a:ext uri="{FF2B5EF4-FFF2-40B4-BE49-F238E27FC236}">
                <a16:creationId xmlns:a16="http://schemas.microsoft.com/office/drawing/2014/main" id="{46157B9B-F516-4553-9E2F-7CE41040D335}"/>
              </a:ext>
            </a:extLst>
          </p:cNvPr>
          <p:cNvPicPr>
            <a:picLocks noChangeAspect="1"/>
          </p:cNvPicPr>
          <p:nvPr/>
        </p:nvPicPr>
        <p:blipFill>
          <a:blip r:embed="rId2"/>
          <a:stretch>
            <a:fillRect/>
          </a:stretch>
        </p:blipFill>
        <p:spPr>
          <a:xfrm>
            <a:off x="9264901" y="3324658"/>
            <a:ext cx="2088899" cy="3364923"/>
          </a:xfrm>
          <a:prstGeom prst="rect">
            <a:avLst/>
          </a:prstGeom>
        </p:spPr>
      </p:pic>
    </p:spTree>
    <p:extLst>
      <p:ext uri="{BB962C8B-B14F-4D97-AF65-F5344CB8AC3E}">
        <p14:creationId xmlns:p14="http://schemas.microsoft.com/office/powerpoint/2010/main" val="3168252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05AF5-DBE7-457C-976A-3152DAE47A43}"/>
              </a:ext>
            </a:extLst>
          </p:cNvPr>
          <p:cNvSpPr>
            <a:spLocks noGrp="1"/>
          </p:cNvSpPr>
          <p:nvPr>
            <p:ph type="title"/>
          </p:nvPr>
        </p:nvSpPr>
        <p:spPr/>
        <p:txBody>
          <a:bodyPr/>
          <a:lstStyle/>
          <a:p>
            <a:r>
              <a:rPr lang="en-US" dirty="0"/>
              <a:t>Q22</a:t>
            </a:r>
          </a:p>
        </p:txBody>
      </p:sp>
      <p:sp>
        <p:nvSpPr>
          <p:cNvPr id="3" name="Content Placeholder 2">
            <a:extLst>
              <a:ext uri="{FF2B5EF4-FFF2-40B4-BE49-F238E27FC236}">
                <a16:creationId xmlns:a16="http://schemas.microsoft.com/office/drawing/2014/main" id="{9A7D5DCC-F563-4945-8818-69B31176C95F}"/>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C</a:t>
            </a:r>
            <a:r>
              <a:rPr lang="en-US" b="0" i="0" dirty="0">
                <a:solidFill>
                  <a:srgbClr val="222222"/>
                </a:solidFill>
                <a:effectLst/>
                <a:latin typeface="Arial" panose="020B0604020202020204" pitchFamily="34" charset="0"/>
              </a:rPr>
              <a:t>an we consider both descriptive and causal method in a paper? or we need to make a choice ?</a:t>
            </a:r>
          </a:p>
          <a:p>
            <a:pPr marL="0" indent="0">
              <a:buNone/>
            </a:pPr>
            <a:r>
              <a:rPr lang="en-US" dirty="0">
                <a:solidFill>
                  <a:schemeClr val="accent1">
                    <a:lumMod val="75000"/>
                  </a:schemeClr>
                </a:solidFill>
                <a:latin typeface="Arial" panose="020B0604020202020204" pitchFamily="34" charset="0"/>
              </a:rPr>
              <a:t>Yes, you can combine. And “YES” you need to make a choice. Why are you combining?</a:t>
            </a:r>
            <a:endParaRPr lang="en-US" dirty="0">
              <a:solidFill>
                <a:schemeClr val="accent1">
                  <a:lumMod val="75000"/>
                </a:schemeClr>
              </a:solidFill>
            </a:endParaRPr>
          </a:p>
        </p:txBody>
      </p:sp>
    </p:spTree>
    <p:extLst>
      <p:ext uri="{BB962C8B-B14F-4D97-AF65-F5344CB8AC3E}">
        <p14:creationId xmlns:p14="http://schemas.microsoft.com/office/powerpoint/2010/main" val="18419570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7B795-86B2-4B0E-8952-6E364F1F1DBD}"/>
              </a:ext>
            </a:extLst>
          </p:cNvPr>
          <p:cNvSpPr>
            <a:spLocks noGrp="1"/>
          </p:cNvSpPr>
          <p:nvPr>
            <p:ph type="title"/>
          </p:nvPr>
        </p:nvSpPr>
        <p:spPr/>
        <p:txBody>
          <a:bodyPr/>
          <a:lstStyle/>
          <a:p>
            <a:r>
              <a:rPr lang="en-US" dirty="0"/>
              <a:t>Q23</a:t>
            </a:r>
          </a:p>
        </p:txBody>
      </p:sp>
      <p:sp>
        <p:nvSpPr>
          <p:cNvPr id="3" name="Content Placeholder 2">
            <a:extLst>
              <a:ext uri="{FF2B5EF4-FFF2-40B4-BE49-F238E27FC236}">
                <a16:creationId xmlns:a16="http://schemas.microsoft.com/office/drawing/2014/main" id="{1C3E1533-0D45-465D-AF83-218F4BCB252F}"/>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When measuring causal relations between variables, how do we differentiate empirically between the effect of X on Y from the impact of X on Y?</a:t>
            </a:r>
          </a:p>
          <a:p>
            <a:pPr marL="0" indent="0">
              <a:buNone/>
            </a:pPr>
            <a:r>
              <a:rPr lang="en-US" dirty="0">
                <a:solidFill>
                  <a:srgbClr val="222222"/>
                </a:solidFill>
                <a:latin typeface="Arial" panose="020B0604020202020204" pitchFamily="34" charset="0"/>
              </a:rPr>
              <a:t>Ruling out reverse causality </a:t>
            </a:r>
          </a:p>
          <a:p>
            <a:pPr marL="0" indent="0">
              <a:buNone/>
            </a:pPr>
            <a:r>
              <a:rPr lang="en-US" dirty="0">
                <a:solidFill>
                  <a:srgbClr val="222222"/>
                </a:solidFill>
                <a:latin typeface="Arial" panose="020B0604020202020204" pitchFamily="34" charset="0"/>
              </a:rPr>
              <a:t>– you change the X (RCT), </a:t>
            </a:r>
          </a:p>
          <a:p>
            <a:pPr marL="0" indent="0">
              <a:buNone/>
            </a:pPr>
            <a:r>
              <a:rPr lang="en-US" dirty="0">
                <a:solidFill>
                  <a:srgbClr val="222222"/>
                </a:solidFill>
                <a:latin typeface="Arial" panose="020B0604020202020204" pitchFamily="34" charset="0"/>
              </a:rPr>
              <a:t>– find something that changes X but not Y (IV)</a:t>
            </a:r>
            <a:endParaRPr lang="en-US" dirty="0"/>
          </a:p>
        </p:txBody>
      </p:sp>
    </p:spTree>
    <p:extLst>
      <p:ext uri="{BB962C8B-B14F-4D97-AF65-F5344CB8AC3E}">
        <p14:creationId xmlns:p14="http://schemas.microsoft.com/office/powerpoint/2010/main" val="2327446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3B5BF-31EF-49D8-8195-BFF76C8E8E46}"/>
              </a:ext>
            </a:extLst>
          </p:cNvPr>
          <p:cNvSpPr>
            <a:spLocks noGrp="1"/>
          </p:cNvSpPr>
          <p:nvPr>
            <p:ph type="title"/>
          </p:nvPr>
        </p:nvSpPr>
        <p:spPr/>
        <p:txBody>
          <a:bodyPr/>
          <a:lstStyle/>
          <a:p>
            <a:r>
              <a:rPr lang="en-US" dirty="0"/>
              <a:t>Q24</a:t>
            </a:r>
          </a:p>
        </p:txBody>
      </p:sp>
      <p:sp>
        <p:nvSpPr>
          <p:cNvPr id="3" name="Content Placeholder 2">
            <a:extLst>
              <a:ext uri="{FF2B5EF4-FFF2-40B4-BE49-F238E27FC236}">
                <a16:creationId xmlns:a16="http://schemas.microsoft.com/office/drawing/2014/main" id="{9A9B08E6-8AB5-4E85-95A0-3A9704DA5F7D}"/>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C</a:t>
            </a:r>
            <a:r>
              <a:rPr lang="en-US" b="0" i="0" dirty="0">
                <a:solidFill>
                  <a:srgbClr val="222222"/>
                </a:solidFill>
                <a:effectLst/>
                <a:latin typeface="Arial" panose="020B0604020202020204" pitchFamily="34" charset="0"/>
              </a:rPr>
              <a:t>ertain research questions that can be answered by both primary data and secondary data. In this case, which one is more appropriate to pursue?</a:t>
            </a:r>
          </a:p>
          <a:p>
            <a:pPr marL="0" indent="0">
              <a:buNone/>
            </a:pPr>
            <a:r>
              <a:rPr lang="en-US" dirty="0">
                <a:solidFill>
                  <a:schemeClr val="accent1">
                    <a:lumMod val="75000"/>
                  </a:schemeClr>
                </a:solidFill>
                <a:latin typeface="Arial" panose="020B0604020202020204" pitchFamily="34" charset="0"/>
              </a:rPr>
              <a:t>They are not mutually exclusive…</a:t>
            </a:r>
          </a:p>
          <a:p>
            <a:pPr marL="0" indent="0">
              <a:buNone/>
            </a:pPr>
            <a:r>
              <a:rPr lang="en-US" dirty="0">
                <a:solidFill>
                  <a:schemeClr val="accent1">
                    <a:lumMod val="75000"/>
                  </a:schemeClr>
                </a:solidFill>
                <a:latin typeface="Arial" panose="020B0604020202020204" pitchFamily="34" charset="0"/>
              </a:rPr>
              <a:t>Which one is more robust? What are the trade-offs? </a:t>
            </a:r>
            <a:endParaRPr lang="en-US" dirty="0">
              <a:solidFill>
                <a:schemeClr val="accent1">
                  <a:lumMod val="75000"/>
                </a:schemeClr>
              </a:solidFill>
            </a:endParaRPr>
          </a:p>
        </p:txBody>
      </p:sp>
    </p:spTree>
    <p:extLst>
      <p:ext uri="{BB962C8B-B14F-4D97-AF65-F5344CB8AC3E}">
        <p14:creationId xmlns:p14="http://schemas.microsoft.com/office/powerpoint/2010/main" val="3450432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FDEC8-BE59-45EC-BBEC-23D542B0111C}"/>
              </a:ext>
            </a:extLst>
          </p:cNvPr>
          <p:cNvSpPr>
            <a:spLocks noGrp="1"/>
          </p:cNvSpPr>
          <p:nvPr>
            <p:ph type="title"/>
          </p:nvPr>
        </p:nvSpPr>
        <p:spPr/>
        <p:txBody>
          <a:bodyPr/>
          <a:lstStyle/>
          <a:p>
            <a:r>
              <a:rPr lang="en-US" dirty="0"/>
              <a:t>Q25</a:t>
            </a:r>
          </a:p>
        </p:txBody>
      </p:sp>
      <p:sp>
        <p:nvSpPr>
          <p:cNvPr id="3" name="Content Placeholder 2">
            <a:extLst>
              <a:ext uri="{FF2B5EF4-FFF2-40B4-BE49-F238E27FC236}">
                <a16:creationId xmlns:a16="http://schemas.microsoft.com/office/drawing/2014/main" id="{8803BD66-7184-467A-82A9-60CA04F71122}"/>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And in case one is carrying on an evaluation, later to realize there were no baseline, what ways we could we use to generate the baseline in order to measure the success or failure of the project?</a:t>
            </a:r>
          </a:p>
          <a:p>
            <a:pPr marL="0" indent="0">
              <a:buNone/>
            </a:pPr>
            <a:r>
              <a:rPr lang="en-US" dirty="0">
                <a:solidFill>
                  <a:schemeClr val="accent1">
                    <a:lumMod val="75000"/>
                  </a:schemeClr>
                </a:solidFill>
                <a:latin typeface="Arial" panose="020B0604020202020204" pitchFamily="34" charset="0"/>
              </a:rPr>
              <a:t>We should not realize later that baseline is missing! </a:t>
            </a:r>
            <a:r>
              <a:rPr lang="en-US" dirty="0">
                <a:solidFill>
                  <a:schemeClr val="accent1">
                    <a:lumMod val="75000"/>
                  </a:schemeClr>
                </a:solidFill>
                <a:latin typeface="Arial" panose="020B0604020202020204" pitchFamily="34" charset="0"/>
                <a:sym typeface="Wingdings" panose="05000000000000000000" pitchFamily="2" charset="2"/>
              </a:rPr>
              <a:t> but all is not lost…</a:t>
            </a:r>
            <a:endParaRPr lang="en-US" dirty="0">
              <a:solidFill>
                <a:schemeClr val="accent1">
                  <a:lumMod val="75000"/>
                </a:schemeClr>
              </a:solidFill>
            </a:endParaRPr>
          </a:p>
        </p:txBody>
      </p:sp>
    </p:spTree>
    <p:extLst>
      <p:ext uri="{BB962C8B-B14F-4D97-AF65-F5344CB8AC3E}">
        <p14:creationId xmlns:p14="http://schemas.microsoft.com/office/powerpoint/2010/main" val="1604226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1BCA2-415F-43F6-AEB6-04782CA6EA50}"/>
              </a:ext>
            </a:extLst>
          </p:cNvPr>
          <p:cNvSpPr>
            <a:spLocks noGrp="1"/>
          </p:cNvSpPr>
          <p:nvPr>
            <p:ph type="title"/>
          </p:nvPr>
        </p:nvSpPr>
        <p:spPr/>
        <p:txBody>
          <a:bodyPr/>
          <a:lstStyle/>
          <a:p>
            <a:r>
              <a:rPr lang="en-US" dirty="0"/>
              <a:t>Q26</a:t>
            </a:r>
          </a:p>
        </p:txBody>
      </p:sp>
      <p:sp>
        <p:nvSpPr>
          <p:cNvPr id="3" name="Content Placeholder 2">
            <a:extLst>
              <a:ext uri="{FF2B5EF4-FFF2-40B4-BE49-F238E27FC236}">
                <a16:creationId xmlns:a16="http://schemas.microsoft.com/office/drawing/2014/main" id="{F281CB06-9846-48D9-8D56-EB518BC35E27}"/>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In SSA and for students like me, it's quite difficult to implement field research, specifically RCTs, because in most cases of funding, we're advised not to undertake primary research. What is your advice in this case and how can we undertake our own primary research?</a:t>
            </a:r>
          </a:p>
          <a:p>
            <a:pPr marL="0" indent="0">
              <a:buNone/>
            </a:pPr>
            <a:r>
              <a:rPr lang="en-US" dirty="0">
                <a:solidFill>
                  <a:schemeClr val="accent1">
                    <a:lumMod val="75000"/>
                  </a:schemeClr>
                </a:solidFill>
                <a:latin typeface="Arial" panose="020B0604020202020204" pitchFamily="34" charset="0"/>
              </a:rPr>
              <a:t>Plenty more can be done without primary data. </a:t>
            </a:r>
            <a:endParaRPr lang="en-US" dirty="0">
              <a:solidFill>
                <a:schemeClr val="accent1">
                  <a:lumMod val="75000"/>
                </a:schemeClr>
              </a:solidFill>
            </a:endParaRPr>
          </a:p>
        </p:txBody>
      </p:sp>
    </p:spTree>
    <p:extLst>
      <p:ext uri="{BB962C8B-B14F-4D97-AF65-F5344CB8AC3E}">
        <p14:creationId xmlns:p14="http://schemas.microsoft.com/office/powerpoint/2010/main" val="34534077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5CA77-8EDB-468B-90B3-8D6FC642534A}"/>
              </a:ext>
            </a:extLst>
          </p:cNvPr>
          <p:cNvSpPr>
            <a:spLocks noGrp="1"/>
          </p:cNvSpPr>
          <p:nvPr>
            <p:ph type="title"/>
          </p:nvPr>
        </p:nvSpPr>
        <p:spPr/>
        <p:txBody>
          <a:bodyPr/>
          <a:lstStyle/>
          <a:p>
            <a:r>
              <a:rPr lang="en-US" dirty="0"/>
              <a:t>Q27</a:t>
            </a:r>
          </a:p>
        </p:txBody>
      </p:sp>
      <p:sp>
        <p:nvSpPr>
          <p:cNvPr id="3" name="Content Placeholder 2">
            <a:extLst>
              <a:ext uri="{FF2B5EF4-FFF2-40B4-BE49-F238E27FC236}">
                <a16:creationId xmlns:a16="http://schemas.microsoft.com/office/drawing/2014/main" id="{97ACF2E5-DF22-42A1-9C9A-FF02AE7E0314}"/>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W</a:t>
            </a:r>
            <a:r>
              <a:rPr lang="en-US" b="0" i="0" dirty="0">
                <a:solidFill>
                  <a:srgbClr val="222222"/>
                </a:solidFill>
                <a:effectLst/>
                <a:latin typeface="Arial" panose="020B0604020202020204" pitchFamily="34" charset="0"/>
              </a:rPr>
              <a:t>hich is more important in a research work? Data representativeness or data precision?</a:t>
            </a:r>
          </a:p>
          <a:p>
            <a:pPr marL="0" indent="0">
              <a:buNone/>
            </a:pPr>
            <a:r>
              <a:rPr lang="en-US" dirty="0">
                <a:solidFill>
                  <a:schemeClr val="accent1">
                    <a:lumMod val="75000"/>
                  </a:schemeClr>
                </a:solidFill>
                <a:latin typeface="Arial" panose="020B0604020202020204" pitchFamily="34" charset="0"/>
              </a:rPr>
              <a:t>Depends on the research question… </a:t>
            </a:r>
            <a:endParaRPr lang="en-US" dirty="0">
              <a:solidFill>
                <a:schemeClr val="accent1">
                  <a:lumMod val="75000"/>
                </a:schemeClr>
              </a:solidFill>
            </a:endParaRPr>
          </a:p>
        </p:txBody>
      </p:sp>
    </p:spTree>
    <p:extLst>
      <p:ext uri="{BB962C8B-B14F-4D97-AF65-F5344CB8AC3E}">
        <p14:creationId xmlns:p14="http://schemas.microsoft.com/office/powerpoint/2010/main" val="16893978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754ED-B17F-4BE2-A9D3-FBF222380FE7}"/>
              </a:ext>
            </a:extLst>
          </p:cNvPr>
          <p:cNvSpPr>
            <a:spLocks noGrp="1"/>
          </p:cNvSpPr>
          <p:nvPr>
            <p:ph type="title"/>
          </p:nvPr>
        </p:nvSpPr>
        <p:spPr/>
        <p:txBody>
          <a:bodyPr/>
          <a:lstStyle/>
          <a:p>
            <a:r>
              <a:rPr lang="en-US" dirty="0"/>
              <a:t>Q28</a:t>
            </a:r>
          </a:p>
        </p:txBody>
      </p:sp>
      <p:sp>
        <p:nvSpPr>
          <p:cNvPr id="3" name="Content Placeholder 2">
            <a:extLst>
              <a:ext uri="{FF2B5EF4-FFF2-40B4-BE49-F238E27FC236}">
                <a16:creationId xmlns:a16="http://schemas.microsoft.com/office/drawing/2014/main" id="{0BB85EE2-8853-471E-A9CD-DDB4526046AD}"/>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What is the importance of cluster randomization in sampling and sample size?</a:t>
            </a:r>
          </a:p>
          <a:p>
            <a:pPr marL="0" indent="0">
              <a:buNone/>
            </a:pPr>
            <a:r>
              <a:rPr lang="en-US" dirty="0">
                <a:solidFill>
                  <a:schemeClr val="accent1">
                    <a:lumMod val="75000"/>
                  </a:schemeClr>
                </a:solidFill>
                <a:latin typeface="Arial" panose="020B0604020202020204" pitchFamily="34" charset="0"/>
              </a:rPr>
              <a:t>Several things to consider – contamination, type of intervention, power… and, of course, budget</a:t>
            </a:r>
            <a:endParaRPr lang="en-US" dirty="0">
              <a:solidFill>
                <a:schemeClr val="accent1">
                  <a:lumMod val="75000"/>
                </a:schemeClr>
              </a:solidFill>
            </a:endParaRPr>
          </a:p>
        </p:txBody>
      </p:sp>
    </p:spTree>
    <p:extLst>
      <p:ext uri="{BB962C8B-B14F-4D97-AF65-F5344CB8AC3E}">
        <p14:creationId xmlns:p14="http://schemas.microsoft.com/office/powerpoint/2010/main" val="12849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69C62-FA15-4C5E-BF09-AD8F8A6F3CBE}"/>
              </a:ext>
            </a:extLst>
          </p:cNvPr>
          <p:cNvSpPr>
            <a:spLocks noGrp="1"/>
          </p:cNvSpPr>
          <p:nvPr>
            <p:ph type="title"/>
          </p:nvPr>
        </p:nvSpPr>
        <p:spPr/>
        <p:txBody>
          <a:bodyPr/>
          <a:lstStyle/>
          <a:p>
            <a:r>
              <a:rPr lang="en-US" dirty="0"/>
              <a:t>Q2</a:t>
            </a:r>
          </a:p>
        </p:txBody>
      </p:sp>
      <p:sp>
        <p:nvSpPr>
          <p:cNvPr id="3" name="Content Placeholder 2">
            <a:extLst>
              <a:ext uri="{FF2B5EF4-FFF2-40B4-BE49-F238E27FC236}">
                <a16:creationId xmlns:a16="http://schemas.microsoft.com/office/drawing/2014/main" id="{BCAE730A-4470-4ABC-A3FD-5FFFF4F2A33A}"/>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Can we expect high quality scientific work with data from our own surveys?</a:t>
            </a:r>
          </a:p>
          <a:p>
            <a:pPr marL="0" indent="0">
              <a:buNone/>
            </a:pPr>
            <a:r>
              <a:rPr lang="en-US" dirty="0">
                <a:solidFill>
                  <a:schemeClr val="accent1">
                    <a:lumMod val="75000"/>
                  </a:schemeClr>
                </a:solidFill>
                <a:latin typeface="Arial" panose="020B0604020202020204" pitchFamily="34" charset="0"/>
              </a:rPr>
              <a:t>Of course!</a:t>
            </a:r>
            <a:r>
              <a:rPr lang="en-US" dirty="0">
                <a:solidFill>
                  <a:srgbClr val="222222"/>
                </a:solidFill>
                <a:latin typeface="Arial" panose="020B0604020202020204" pitchFamily="34" charset="0"/>
              </a:rPr>
              <a:t> </a:t>
            </a:r>
            <a:endParaRPr lang="en-US" b="0" i="0" dirty="0">
              <a:solidFill>
                <a:srgbClr val="222222"/>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956366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11C0F-D1AC-4C3B-A8C1-02A4FAF9FFBB}"/>
              </a:ext>
            </a:extLst>
          </p:cNvPr>
          <p:cNvSpPr>
            <a:spLocks noGrp="1"/>
          </p:cNvSpPr>
          <p:nvPr>
            <p:ph type="title"/>
          </p:nvPr>
        </p:nvSpPr>
        <p:spPr/>
        <p:txBody>
          <a:bodyPr/>
          <a:lstStyle/>
          <a:p>
            <a:r>
              <a:rPr lang="en-US" dirty="0"/>
              <a:t>Q29</a:t>
            </a:r>
          </a:p>
        </p:txBody>
      </p:sp>
      <p:sp>
        <p:nvSpPr>
          <p:cNvPr id="3" name="Content Placeholder 2">
            <a:extLst>
              <a:ext uri="{FF2B5EF4-FFF2-40B4-BE49-F238E27FC236}">
                <a16:creationId xmlns:a16="http://schemas.microsoft.com/office/drawing/2014/main" id="{D50E4D74-D4B3-4A60-B5D1-E9CA056033F3}"/>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 need more explanation on the interpretation of ITT and ATE.</a:t>
            </a:r>
          </a:p>
          <a:p>
            <a:pPr marL="0" indent="0">
              <a:buNone/>
            </a:pPr>
            <a:r>
              <a:rPr lang="en-US" u="sng" dirty="0">
                <a:solidFill>
                  <a:schemeClr val="accent1">
                    <a:lumMod val="75000"/>
                  </a:schemeClr>
                </a:solidFill>
                <a:latin typeface="Arial" panose="020B0604020202020204" pitchFamily="34" charset="0"/>
              </a:rPr>
              <a:t>Intention</a:t>
            </a:r>
            <a:r>
              <a:rPr lang="en-US" dirty="0">
                <a:solidFill>
                  <a:schemeClr val="accent1">
                    <a:lumMod val="75000"/>
                  </a:schemeClr>
                </a:solidFill>
                <a:latin typeface="Arial" panose="020B0604020202020204" pitchFamily="34" charset="0"/>
              </a:rPr>
              <a:t> to Treat (ITT) and Average </a:t>
            </a:r>
            <a:r>
              <a:rPr lang="en-US" u="sng" dirty="0">
                <a:solidFill>
                  <a:schemeClr val="accent1">
                    <a:lumMod val="75000"/>
                  </a:schemeClr>
                </a:solidFill>
                <a:latin typeface="Arial" panose="020B0604020202020204" pitchFamily="34" charset="0"/>
              </a:rPr>
              <a:t>Treatment</a:t>
            </a:r>
            <a:r>
              <a:rPr lang="en-US" dirty="0">
                <a:solidFill>
                  <a:schemeClr val="accent1">
                    <a:lumMod val="75000"/>
                  </a:schemeClr>
                </a:solidFill>
                <a:latin typeface="Arial" panose="020B0604020202020204" pitchFamily="34" charset="0"/>
              </a:rPr>
              <a:t> Effect (ATE)</a:t>
            </a:r>
            <a:endParaRPr lang="en-US" b="0" i="0" dirty="0">
              <a:solidFill>
                <a:schemeClr val="accent1">
                  <a:lumMod val="75000"/>
                </a:schemeClr>
              </a:solidFill>
              <a:effectLst/>
              <a:latin typeface="Arial" panose="020B0604020202020204" pitchFamily="34" charset="0"/>
            </a:endParaRPr>
          </a:p>
        </p:txBody>
      </p:sp>
    </p:spTree>
    <p:extLst>
      <p:ext uri="{BB962C8B-B14F-4D97-AF65-F5344CB8AC3E}">
        <p14:creationId xmlns:p14="http://schemas.microsoft.com/office/powerpoint/2010/main" val="38523870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D519D-1CDA-484B-B6EB-E2967527D6BC}"/>
              </a:ext>
            </a:extLst>
          </p:cNvPr>
          <p:cNvSpPr>
            <a:spLocks noGrp="1"/>
          </p:cNvSpPr>
          <p:nvPr>
            <p:ph type="title"/>
          </p:nvPr>
        </p:nvSpPr>
        <p:spPr/>
        <p:txBody>
          <a:bodyPr/>
          <a:lstStyle/>
          <a:p>
            <a:r>
              <a:rPr lang="en-US" dirty="0"/>
              <a:t>Q30</a:t>
            </a:r>
          </a:p>
        </p:txBody>
      </p:sp>
      <p:sp>
        <p:nvSpPr>
          <p:cNvPr id="3" name="Content Placeholder 2">
            <a:extLst>
              <a:ext uri="{FF2B5EF4-FFF2-40B4-BE49-F238E27FC236}">
                <a16:creationId xmlns:a16="http://schemas.microsoft.com/office/drawing/2014/main" id="{2F63B911-5C31-45F3-9090-F1ACC4DF520A}"/>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What happens if for one reason or the other, you are not able to collect information from all persons in your sample. How often does this happen and what do you do about it?</a:t>
            </a:r>
          </a:p>
          <a:p>
            <a:pPr marL="0" indent="0">
              <a:buNone/>
            </a:pPr>
            <a:r>
              <a:rPr lang="en-US" dirty="0">
                <a:solidFill>
                  <a:schemeClr val="accent1">
                    <a:lumMod val="75000"/>
                  </a:schemeClr>
                </a:solidFill>
                <a:latin typeface="Arial" panose="020B0604020202020204" pitchFamily="34" charset="0"/>
              </a:rPr>
              <a:t>It is annoying but happens frequently. Typical way to address is to use inverse probability weights (IPW). Can do intensive tracking to get weights. </a:t>
            </a:r>
            <a:endParaRPr lang="en-US" dirty="0">
              <a:solidFill>
                <a:schemeClr val="accent1">
                  <a:lumMod val="75000"/>
                </a:schemeClr>
              </a:solidFill>
            </a:endParaRPr>
          </a:p>
        </p:txBody>
      </p:sp>
    </p:spTree>
    <p:extLst>
      <p:ext uri="{BB962C8B-B14F-4D97-AF65-F5344CB8AC3E}">
        <p14:creationId xmlns:p14="http://schemas.microsoft.com/office/powerpoint/2010/main" val="35292011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2780D-DB52-4DFF-8580-4507D20A2626}"/>
              </a:ext>
            </a:extLst>
          </p:cNvPr>
          <p:cNvSpPr>
            <a:spLocks noGrp="1"/>
          </p:cNvSpPr>
          <p:nvPr>
            <p:ph type="title"/>
          </p:nvPr>
        </p:nvSpPr>
        <p:spPr/>
        <p:txBody>
          <a:bodyPr/>
          <a:lstStyle/>
          <a:p>
            <a:r>
              <a:rPr lang="en-US" dirty="0"/>
              <a:t>Q31</a:t>
            </a:r>
          </a:p>
        </p:txBody>
      </p:sp>
      <p:sp>
        <p:nvSpPr>
          <p:cNvPr id="3" name="Content Placeholder 2">
            <a:extLst>
              <a:ext uri="{FF2B5EF4-FFF2-40B4-BE49-F238E27FC236}">
                <a16:creationId xmlns:a16="http://schemas.microsoft.com/office/drawing/2014/main" id="{ABCF239B-1C99-4CB1-AD53-08BB762E3547}"/>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A quick question: what is the acceptable MDE (Minimum Detectable Effect)?</a:t>
            </a:r>
          </a:p>
          <a:p>
            <a:pPr>
              <a:buFontTx/>
              <a:buChar char="-"/>
            </a:pPr>
            <a:r>
              <a:rPr lang="en-US" dirty="0">
                <a:solidFill>
                  <a:schemeClr val="accent1">
                    <a:lumMod val="75000"/>
                  </a:schemeClr>
                </a:solidFill>
                <a:latin typeface="Arial" panose="020B0604020202020204" pitchFamily="34" charset="0"/>
              </a:rPr>
              <a:t>Sorry, can’t give a similar quick answer! For scale outcome, MDE of 0.2 is often used a rule of thumb of low MDE. </a:t>
            </a:r>
          </a:p>
          <a:p>
            <a:pPr>
              <a:buFontTx/>
              <a:buChar char="-"/>
            </a:pPr>
            <a:r>
              <a:rPr lang="en-US" dirty="0">
                <a:solidFill>
                  <a:schemeClr val="accent1">
                    <a:lumMod val="75000"/>
                  </a:schemeClr>
                </a:solidFill>
                <a:latin typeface="Arial" panose="020B0604020202020204" pitchFamily="34" charset="0"/>
              </a:rPr>
              <a:t>Don’t hold me accountable if it’s not the right choice for your research question. </a:t>
            </a:r>
            <a:r>
              <a:rPr lang="en-US" dirty="0">
                <a:solidFill>
                  <a:schemeClr val="accent1">
                    <a:lumMod val="75000"/>
                  </a:schemeClr>
                </a:solidFill>
                <a:latin typeface="Arial" panose="020B0604020202020204" pitchFamily="34" charset="0"/>
                <a:sym typeface="Wingdings" panose="05000000000000000000" pitchFamily="2" charset="2"/>
              </a:rPr>
              <a:t></a:t>
            </a:r>
            <a:endParaRPr lang="en-US" dirty="0">
              <a:solidFill>
                <a:schemeClr val="accent1">
                  <a:lumMod val="75000"/>
                </a:schemeClr>
              </a:solidFill>
            </a:endParaRPr>
          </a:p>
        </p:txBody>
      </p:sp>
    </p:spTree>
    <p:extLst>
      <p:ext uri="{BB962C8B-B14F-4D97-AF65-F5344CB8AC3E}">
        <p14:creationId xmlns:p14="http://schemas.microsoft.com/office/powerpoint/2010/main" val="24473550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E4388-D3D2-4C02-9B33-A10F51414CA9}"/>
              </a:ext>
            </a:extLst>
          </p:cNvPr>
          <p:cNvSpPr>
            <a:spLocks noGrp="1"/>
          </p:cNvSpPr>
          <p:nvPr>
            <p:ph type="title"/>
          </p:nvPr>
        </p:nvSpPr>
        <p:spPr/>
        <p:txBody>
          <a:bodyPr/>
          <a:lstStyle/>
          <a:p>
            <a:r>
              <a:rPr lang="en-US" dirty="0"/>
              <a:t>Q32</a:t>
            </a:r>
          </a:p>
        </p:txBody>
      </p:sp>
      <p:sp>
        <p:nvSpPr>
          <p:cNvPr id="3" name="Content Placeholder 2">
            <a:extLst>
              <a:ext uri="{FF2B5EF4-FFF2-40B4-BE49-F238E27FC236}">
                <a16:creationId xmlns:a16="http://schemas.microsoft.com/office/drawing/2014/main" id="{BB549EE6-897D-44A9-A7BA-E06392D61A83}"/>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I was excited when </a:t>
            </a:r>
            <a:r>
              <a:rPr lang="en-US" b="0" i="0" dirty="0" err="1">
                <a:solidFill>
                  <a:srgbClr val="222222"/>
                </a:solidFill>
                <a:effectLst/>
                <a:latin typeface="Arial" panose="020B0604020202020204" pitchFamily="34" charset="0"/>
              </a:rPr>
              <a:t>i</a:t>
            </a:r>
            <a:r>
              <a:rPr lang="en-US" b="0" i="0" dirty="0">
                <a:solidFill>
                  <a:srgbClr val="222222"/>
                </a:solidFill>
                <a:effectLst/>
                <a:latin typeface="Arial" panose="020B0604020202020204" pitchFamily="34" charset="0"/>
              </a:rPr>
              <a:t> saw Ethics and IRB because </a:t>
            </a:r>
            <a:r>
              <a:rPr lang="en-US" b="0" i="0" dirty="0" err="1">
                <a:solidFill>
                  <a:srgbClr val="222222"/>
                </a:solidFill>
                <a:effectLst/>
                <a:latin typeface="Arial" panose="020B0604020202020204" pitchFamily="34" charset="0"/>
              </a:rPr>
              <a:t>i</a:t>
            </a:r>
            <a:r>
              <a:rPr lang="en-US" b="0" i="0" dirty="0">
                <a:solidFill>
                  <a:srgbClr val="222222"/>
                </a:solidFill>
                <a:effectLst/>
                <a:latin typeface="Arial" panose="020B0604020202020204" pitchFamily="34" charset="0"/>
              </a:rPr>
              <a:t> think this is an important aspect in research that is not usually considered. It is very crucial though time consuming. How can researchers be encouraged to implement this especially those with human subjects?</a:t>
            </a:r>
          </a:p>
          <a:p>
            <a:pPr marL="0" indent="0">
              <a:buNone/>
            </a:pPr>
            <a:r>
              <a:rPr lang="en-US" dirty="0">
                <a:solidFill>
                  <a:schemeClr val="accent1">
                    <a:lumMod val="75000"/>
                  </a:schemeClr>
                </a:solidFill>
                <a:latin typeface="Arial" panose="020B0604020202020204" pitchFamily="34" charset="0"/>
              </a:rPr>
              <a:t>Journal editors are doing it! Donors are catching up…</a:t>
            </a:r>
            <a:endParaRPr lang="en-US" dirty="0">
              <a:solidFill>
                <a:schemeClr val="accent1">
                  <a:lumMod val="75000"/>
                </a:schemeClr>
              </a:solidFill>
            </a:endParaRPr>
          </a:p>
        </p:txBody>
      </p:sp>
    </p:spTree>
    <p:extLst>
      <p:ext uri="{BB962C8B-B14F-4D97-AF65-F5344CB8AC3E}">
        <p14:creationId xmlns:p14="http://schemas.microsoft.com/office/powerpoint/2010/main" val="12544120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84B21-BA25-46F9-9410-0C82C07FED48}"/>
              </a:ext>
            </a:extLst>
          </p:cNvPr>
          <p:cNvSpPr>
            <a:spLocks noGrp="1"/>
          </p:cNvSpPr>
          <p:nvPr>
            <p:ph type="title"/>
          </p:nvPr>
        </p:nvSpPr>
        <p:spPr/>
        <p:txBody>
          <a:bodyPr/>
          <a:lstStyle/>
          <a:p>
            <a:r>
              <a:rPr lang="en-US" dirty="0"/>
              <a:t>Q33</a:t>
            </a:r>
          </a:p>
        </p:txBody>
      </p:sp>
      <p:sp>
        <p:nvSpPr>
          <p:cNvPr id="3" name="Content Placeholder 2">
            <a:extLst>
              <a:ext uri="{FF2B5EF4-FFF2-40B4-BE49-F238E27FC236}">
                <a16:creationId xmlns:a16="http://schemas.microsoft.com/office/drawing/2014/main" id="{50249A30-2F5A-46D2-8677-ED0F14010452}"/>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I</a:t>
            </a:r>
            <a:r>
              <a:rPr lang="en-US" b="0" i="0" dirty="0">
                <a:solidFill>
                  <a:srgbClr val="222222"/>
                </a:solidFill>
                <a:effectLst/>
                <a:latin typeface="Arial" panose="020B0604020202020204" pitchFamily="34" charset="0"/>
              </a:rPr>
              <a:t> am learning that causal studies must have control groups. Please confirm?</a:t>
            </a:r>
          </a:p>
          <a:p>
            <a:pPr marL="0" indent="0">
              <a:buNone/>
            </a:pPr>
            <a:r>
              <a:rPr lang="en-US" dirty="0">
                <a:solidFill>
                  <a:schemeClr val="accent1">
                    <a:lumMod val="75000"/>
                  </a:schemeClr>
                </a:solidFill>
                <a:latin typeface="Arial" panose="020B0604020202020204" pitchFamily="34" charset="0"/>
              </a:rPr>
              <a:t>The correct word is </a:t>
            </a:r>
            <a:r>
              <a:rPr lang="en-US" u="sng" dirty="0">
                <a:solidFill>
                  <a:schemeClr val="accent1">
                    <a:lumMod val="75000"/>
                  </a:schemeClr>
                </a:solidFill>
                <a:latin typeface="Arial" panose="020B0604020202020204" pitchFamily="34" charset="0"/>
              </a:rPr>
              <a:t>counterfactual</a:t>
            </a:r>
            <a:r>
              <a:rPr lang="en-US" dirty="0">
                <a:solidFill>
                  <a:schemeClr val="accent1">
                    <a:lumMod val="75000"/>
                  </a:schemeClr>
                </a:solidFill>
                <a:latin typeface="Arial" panose="020B0604020202020204" pitchFamily="34" charset="0"/>
              </a:rPr>
              <a:t>. </a:t>
            </a:r>
            <a:endParaRPr lang="en-US" dirty="0">
              <a:solidFill>
                <a:schemeClr val="accent1">
                  <a:lumMod val="75000"/>
                </a:schemeClr>
              </a:solidFill>
            </a:endParaRPr>
          </a:p>
        </p:txBody>
      </p:sp>
    </p:spTree>
    <p:extLst>
      <p:ext uri="{BB962C8B-B14F-4D97-AF65-F5344CB8AC3E}">
        <p14:creationId xmlns:p14="http://schemas.microsoft.com/office/powerpoint/2010/main" val="5653535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1B728-B7C7-4CEE-A40B-75DA169C4EB7}"/>
              </a:ext>
            </a:extLst>
          </p:cNvPr>
          <p:cNvSpPr>
            <a:spLocks noGrp="1"/>
          </p:cNvSpPr>
          <p:nvPr>
            <p:ph type="title"/>
          </p:nvPr>
        </p:nvSpPr>
        <p:spPr/>
        <p:txBody>
          <a:bodyPr/>
          <a:lstStyle/>
          <a:p>
            <a:r>
              <a:rPr lang="en-US" dirty="0"/>
              <a:t>Q34</a:t>
            </a:r>
          </a:p>
        </p:txBody>
      </p:sp>
      <p:sp>
        <p:nvSpPr>
          <p:cNvPr id="3" name="Content Placeholder 2">
            <a:extLst>
              <a:ext uri="{FF2B5EF4-FFF2-40B4-BE49-F238E27FC236}">
                <a16:creationId xmlns:a16="http://schemas.microsoft.com/office/drawing/2014/main" id="{A3AC35D6-E9F1-4A9C-B475-006F1E10436C}"/>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Some researchers suggest Cochran (1977) and others favor Yamane (1967) formula to calculate sample sizes for non-experimental impact evaluations (</a:t>
            </a:r>
            <a:r>
              <a:rPr lang="en-US" b="0" i="0" dirty="0" err="1">
                <a:solidFill>
                  <a:srgbClr val="222222"/>
                </a:solidFill>
                <a:effectLst/>
                <a:latin typeface="Arial" panose="020B0604020202020204" pitchFamily="34" charset="0"/>
              </a:rPr>
              <a:t>e.g</a:t>
            </a:r>
            <a:r>
              <a:rPr lang="en-US" b="0" i="0" dirty="0">
                <a:solidFill>
                  <a:srgbClr val="222222"/>
                </a:solidFill>
                <a:effectLst/>
                <a:latin typeface="Arial" panose="020B0604020202020204" pitchFamily="34" charset="0"/>
              </a:rPr>
              <a:t> impacts of enrolment in CBHI on health outcomes). What is your advice on that? </a:t>
            </a:r>
          </a:p>
          <a:p>
            <a:pPr marL="0" indent="0">
              <a:buNone/>
            </a:pPr>
            <a:r>
              <a:rPr lang="en-US" dirty="0">
                <a:solidFill>
                  <a:schemeClr val="accent1">
                    <a:lumMod val="75000"/>
                  </a:schemeClr>
                </a:solidFill>
                <a:latin typeface="Arial" panose="020B0604020202020204" pitchFamily="34" charset="0"/>
              </a:rPr>
              <a:t>Descriptive vs. causal. Need to apply the method in right place.</a:t>
            </a:r>
          </a:p>
          <a:p>
            <a:pPr marL="0" indent="0">
              <a:buNone/>
            </a:pPr>
            <a:r>
              <a:rPr lang="en-US" dirty="0">
                <a:solidFill>
                  <a:schemeClr val="accent1">
                    <a:lumMod val="75000"/>
                  </a:schemeClr>
                </a:solidFill>
                <a:latin typeface="Arial" panose="020B0604020202020204" pitchFamily="34" charset="0"/>
              </a:rPr>
              <a:t>I’d go with Cochran’s formula. They are practically the same if study population is more than 10,000!</a:t>
            </a:r>
            <a:endParaRPr lang="en-US" dirty="0">
              <a:solidFill>
                <a:schemeClr val="accent1">
                  <a:lumMod val="75000"/>
                </a:schemeClr>
              </a:solidFill>
            </a:endParaRPr>
          </a:p>
        </p:txBody>
      </p:sp>
      <p:pic>
        <p:nvPicPr>
          <p:cNvPr id="5" name="Picture 4">
            <a:extLst>
              <a:ext uri="{FF2B5EF4-FFF2-40B4-BE49-F238E27FC236}">
                <a16:creationId xmlns:a16="http://schemas.microsoft.com/office/drawing/2014/main" id="{A0687AD3-BD33-4863-B26D-EF0C00292272}"/>
              </a:ext>
            </a:extLst>
          </p:cNvPr>
          <p:cNvPicPr>
            <a:picLocks noChangeAspect="1"/>
          </p:cNvPicPr>
          <p:nvPr/>
        </p:nvPicPr>
        <p:blipFill>
          <a:blip r:embed="rId2"/>
          <a:stretch>
            <a:fillRect/>
          </a:stretch>
        </p:blipFill>
        <p:spPr>
          <a:xfrm>
            <a:off x="2605953" y="5018375"/>
            <a:ext cx="1438275" cy="866775"/>
          </a:xfrm>
          <a:prstGeom prst="rect">
            <a:avLst/>
          </a:prstGeom>
        </p:spPr>
      </p:pic>
      <p:pic>
        <p:nvPicPr>
          <p:cNvPr id="7" name="Picture 6">
            <a:extLst>
              <a:ext uri="{FF2B5EF4-FFF2-40B4-BE49-F238E27FC236}">
                <a16:creationId xmlns:a16="http://schemas.microsoft.com/office/drawing/2014/main" id="{69C37EA0-02F9-43DA-BBCC-6FA0563722E5}"/>
              </a:ext>
            </a:extLst>
          </p:cNvPr>
          <p:cNvPicPr>
            <a:picLocks noChangeAspect="1"/>
          </p:cNvPicPr>
          <p:nvPr/>
        </p:nvPicPr>
        <p:blipFill>
          <a:blip r:embed="rId3"/>
          <a:stretch>
            <a:fillRect/>
          </a:stretch>
        </p:blipFill>
        <p:spPr>
          <a:xfrm>
            <a:off x="7620123" y="5042187"/>
            <a:ext cx="1628775" cy="819150"/>
          </a:xfrm>
          <a:prstGeom prst="rect">
            <a:avLst/>
          </a:prstGeom>
        </p:spPr>
      </p:pic>
      <p:sp>
        <p:nvSpPr>
          <p:cNvPr id="8" name="TextBox 7">
            <a:extLst>
              <a:ext uri="{FF2B5EF4-FFF2-40B4-BE49-F238E27FC236}">
                <a16:creationId xmlns:a16="http://schemas.microsoft.com/office/drawing/2014/main" id="{3CF6CA7D-72C2-4156-8710-B4ACE0D3324B}"/>
              </a:ext>
            </a:extLst>
          </p:cNvPr>
          <p:cNvSpPr txBox="1"/>
          <p:nvPr/>
        </p:nvSpPr>
        <p:spPr>
          <a:xfrm>
            <a:off x="1392702" y="5267096"/>
            <a:ext cx="1090748" cy="369332"/>
          </a:xfrm>
          <a:prstGeom prst="rect">
            <a:avLst/>
          </a:prstGeom>
          <a:noFill/>
        </p:spPr>
        <p:txBody>
          <a:bodyPr wrap="none" rtlCol="0">
            <a:spAutoFit/>
          </a:bodyPr>
          <a:lstStyle/>
          <a:p>
            <a:r>
              <a:rPr lang="en-US" dirty="0"/>
              <a:t>Cochran’s</a:t>
            </a:r>
          </a:p>
        </p:txBody>
      </p:sp>
      <p:sp>
        <p:nvSpPr>
          <p:cNvPr id="9" name="TextBox 8">
            <a:extLst>
              <a:ext uri="{FF2B5EF4-FFF2-40B4-BE49-F238E27FC236}">
                <a16:creationId xmlns:a16="http://schemas.microsoft.com/office/drawing/2014/main" id="{0561EA06-3917-4A41-BA4E-04117607A5F2}"/>
              </a:ext>
            </a:extLst>
          </p:cNvPr>
          <p:cNvSpPr txBox="1"/>
          <p:nvPr/>
        </p:nvSpPr>
        <p:spPr>
          <a:xfrm>
            <a:off x="6117604" y="5267096"/>
            <a:ext cx="1057918" cy="369332"/>
          </a:xfrm>
          <a:prstGeom prst="rect">
            <a:avLst/>
          </a:prstGeom>
          <a:noFill/>
        </p:spPr>
        <p:txBody>
          <a:bodyPr wrap="none" rtlCol="0">
            <a:spAutoFit/>
          </a:bodyPr>
          <a:lstStyle/>
          <a:p>
            <a:r>
              <a:rPr lang="en-US" dirty="0"/>
              <a:t>Yamane’s</a:t>
            </a:r>
          </a:p>
        </p:txBody>
      </p:sp>
    </p:spTree>
    <p:extLst>
      <p:ext uri="{BB962C8B-B14F-4D97-AF65-F5344CB8AC3E}">
        <p14:creationId xmlns:p14="http://schemas.microsoft.com/office/powerpoint/2010/main" val="9621705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2534B-1281-4AA4-AE70-8E795A8A306A}"/>
              </a:ext>
            </a:extLst>
          </p:cNvPr>
          <p:cNvSpPr>
            <a:spLocks noGrp="1"/>
          </p:cNvSpPr>
          <p:nvPr>
            <p:ph type="title"/>
          </p:nvPr>
        </p:nvSpPr>
        <p:spPr/>
        <p:txBody>
          <a:bodyPr/>
          <a:lstStyle/>
          <a:p>
            <a:r>
              <a:rPr lang="en-US" dirty="0"/>
              <a:t>Q35</a:t>
            </a:r>
          </a:p>
        </p:txBody>
      </p:sp>
      <p:sp>
        <p:nvSpPr>
          <p:cNvPr id="3" name="Content Placeholder 2">
            <a:extLst>
              <a:ext uri="{FF2B5EF4-FFF2-40B4-BE49-F238E27FC236}">
                <a16:creationId xmlns:a16="http://schemas.microsoft.com/office/drawing/2014/main" id="{A7D11212-C08F-47D3-84EB-B5C144C2CAC5}"/>
              </a:ext>
            </a:extLst>
          </p:cNvPr>
          <p:cNvSpPr>
            <a:spLocks noGrp="1"/>
          </p:cNvSpPr>
          <p:nvPr>
            <p:ph idx="1"/>
          </p:nvPr>
        </p:nvSpPr>
        <p:spPr/>
        <p:txBody>
          <a:bodyPr/>
          <a:lstStyle/>
          <a:p>
            <a:pPr marL="0" indent="0">
              <a:buNone/>
            </a:pPr>
            <a:r>
              <a:rPr lang="en-US" dirty="0">
                <a:solidFill>
                  <a:srgbClr val="222222"/>
                </a:solidFill>
                <a:latin typeface="Arial" panose="020B0604020202020204" pitchFamily="34" charset="0"/>
              </a:rPr>
              <a:t>1) </a:t>
            </a:r>
            <a:r>
              <a:rPr lang="en-US" b="0" i="0" dirty="0">
                <a:solidFill>
                  <a:srgbClr val="222222"/>
                </a:solidFill>
                <a:effectLst/>
                <a:latin typeface="Arial" panose="020B0604020202020204" pitchFamily="34" charset="0"/>
              </a:rPr>
              <a:t>If we want to study impacts of tech adoption on food security, is there a minimum </a:t>
            </a:r>
            <a:r>
              <a:rPr lang="en-US" b="0" i="0" dirty="0" err="1">
                <a:solidFill>
                  <a:srgbClr val="222222"/>
                </a:solidFill>
                <a:effectLst/>
                <a:latin typeface="Arial" panose="020B0604020202020204" pitchFamily="34" charset="0"/>
              </a:rPr>
              <a:t>obs</a:t>
            </a:r>
            <a:r>
              <a:rPr lang="en-US" b="0" i="0" dirty="0">
                <a:solidFill>
                  <a:srgbClr val="222222"/>
                </a:solidFill>
                <a:effectLst/>
                <a:latin typeface="Arial" panose="020B0604020202020204" pitchFamily="34" charset="0"/>
              </a:rPr>
              <a:t> in both arms? 2) Does our sample calculation depend on homogeneity of the target pop? 3) is there a min p (adopters) in the pop to do impact evaluation such as p to be above 0.1?</a:t>
            </a:r>
          </a:p>
          <a:p>
            <a:pPr marL="0" indent="0">
              <a:buNone/>
            </a:pPr>
            <a:r>
              <a:rPr lang="en-US" dirty="0">
                <a:solidFill>
                  <a:schemeClr val="accent1">
                    <a:lumMod val="75000"/>
                  </a:schemeClr>
                </a:solidFill>
              </a:rPr>
              <a:t>“NO”, “Yes” and “let’s talk”…</a:t>
            </a:r>
          </a:p>
        </p:txBody>
      </p:sp>
    </p:spTree>
    <p:extLst>
      <p:ext uri="{BB962C8B-B14F-4D97-AF65-F5344CB8AC3E}">
        <p14:creationId xmlns:p14="http://schemas.microsoft.com/office/powerpoint/2010/main" val="121020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EC4EB-9DC8-428C-A5DD-611F4CD0E1A9}"/>
              </a:ext>
            </a:extLst>
          </p:cNvPr>
          <p:cNvSpPr>
            <a:spLocks noGrp="1"/>
          </p:cNvSpPr>
          <p:nvPr>
            <p:ph type="title"/>
          </p:nvPr>
        </p:nvSpPr>
        <p:spPr/>
        <p:txBody>
          <a:bodyPr/>
          <a:lstStyle/>
          <a:p>
            <a:r>
              <a:rPr lang="en-US" dirty="0"/>
              <a:t>Q3</a:t>
            </a:r>
          </a:p>
        </p:txBody>
      </p:sp>
      <p:sp>
        <p:nvSpPr>
          <p:cNvPr id="3" name="Content Placeholder 2">
            <a:extLst>
              <a:ext uri="{FF2B5EF4-FFF2-40B4-BE49-F238E27FC236}">
                <a16:creationId xmlns:a16="http://schemas.microsoft.com/office/drawing/2014/main" id="{F754B053-AFE9-4837-AA06-91D623F586C2}"/>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Why RCT's have become the gold-standard in impact evaluation although they are limited in answering a lot of research questions? Is the focus on causality crowd out the need to ask "big" questions?</a:t>
            </a:r>
          </a:p>
          <a:p>
            <a:pPr marL="0" indent="0">
              <a:buNone/>
            </a:pPr>
            <a:r>
              <a:rPr lang="en-US" dirty="0">
                <a:solidFill>
                  <a:schemeClr val="accent1">
                    <a:lumMod val="75000"/>
                  </a:schemeClr>
                </a:solidFill>
                <a:latin typeface="Arial" panose="020B0604020202020204" pitchFamily="34" charset="0"/>
              </a:rPr>
              <a:t>Research question should influence method choice, not the other way round…</a:t>
            </a:r>
            <a:endParaRPr lang="en-US" dirty="0">
              <a:solidFill>
                <a:schemeClr val="accent1">
                  <a:lumMod val="75000"/>
                </a:schemeClr>
              </a:solidFill>
            </a:endParaRPr>
          </a:p>
        </p:txBody>
      </p:sp>
    </p:spTree>
    <p:extLst>
      <p:ext uri="{BB962C8B-B14F-4D97-AF65-F5344CB8AC3E}">
        <p14:creationId xmlns:p14="http://schemas.microsoft.com/office/powerpoint/2010/main" val="735028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1A9AE-449C-4F7C-906F-FB16D9B627B5}"/>
              </a:ext>
            </a:extLst>
          </p:cNvPr>
          <p:cNvSpPr>
            <a:spLocks noGrp="1"/>
          </p:cNvSpPr>
          <p:nvPr>
            <p:ph type="title"/>
          </p:nvPr>
        </p:nvSpPr>
        <p:spPr/>
        <p:txBody>
          <a:bodyPr/>
          <a:lstStyle/>
          <a:p>
            <a:r>
              <a:rPr lang="en-US" dirty="0"/>
              <a:t>Q4</a:t>
            </a:r>
          </a:p>
        </p:txBody>
      </p:sp>
      <p:sp>
        <p:nvSpPr>
          <p:cNvPr id="3" name="Content Placeholder 2">
            <a:extLst>
              <a:ext uri="{FF2B5EF4-FFF2-40B4-BE49-F238E27FC236}">
                <a16:creationId xmlns:a16="http://schemas.microsoft.com/office/drawing/2014/main" id="{CE2E1439-B44C-47F4-B574-79C5C48BFE33}"/>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Sometimes one has to deal with situations where the sample size in an experiment is small and therefore the study is underpowered but there is no opportunity to increase the sample size because of budget constraints or other limitations. What can one do then? the study is no go in this case?</a:t>
            </a:r>
          </a:p>
          <a:p>
            <a:pPr marL="0" indent="0">
              <a:buNone/>
            </a:pPr>
            <a:r>
              <a:rPr lang="en-US" dirty="0">
                <a:solidFill>
                  <a:schemeClr val="accent1">
                    <a:lumMod val="75000"/>
                  </a:schemeClr>
                </a:solidFill>
                <a:latin typeface="Arial" panose="020B0604020202020204" pitchFamily="34" charset="0"/>
              </a:rPr>
              <a:t>Take an approach that is </a:t>
            </a:r>
            <a:r>
              <a:rPr lang="en-US" u="sng" dirty="0">
                <a:solidFill>
                  <a:schemeClr val="accent1">
                    <a:lumMod val="75000"/>
                  </a:schemeClr>
                </a:solidFill>
                <a:latin typeface="Arial" panose="020B0604020202020204" pitchFamily="34" charset="0"/>
              </a:rPr>
              <a:t>rigorous</a:t>
            </a:r>
            <a:r>
              <a:rPr lang="en-US" dirty="0">
                <a:solidFill>
                  <a:schemeClr val="accent1">
                    <a:lumMod val="75000"/>
                  </a:schemeClr>
                </a:solidFill>
                <a:latin typeface="Arial" panose="020B0604020202020204" pitchFamily="34" charset="0"/>
              </a:rPr>
              <a:t> and </a:t>
            </a:r>
            <a:r>
              <a:rPr lang="en-US" u="sng" dirty="0">
                <a:solidFill>
                  <a:schemeClr val="accent1">
                    <a:lumMod val="75000"/>
                  </a:schemeClr>
                </a:solidFill>
                <a:latin typeface="Arial" panose="020B0604020202020204" pitchFamily="34" charset="0"/>
              </a:rPr>
              <a:t>feasible</a:t>
            </a:r>
            <a:r>
              <a:rPr lang="en-US" dirty="0">
                <a:solidFill>
                  <a:schemeClr val="accent1">
                    <a:lumMod val="75000"/>
                  </a:schemeClr>
                </a:solidFill>
                <a:latin typeface="Arial" panose="020B0604020202020204" pitchFamily="34" charset="0"/>
              </a:rPr>
              <a:t>. Do not complain about sample size after the fact…</a:t>
            </a:r>
            <a:endParaRPr lang="en-US" dirty="0">
              <a:solidFill>
                <a:schemeClr val="accent1">
                  <a:lumMod val="75000"/>
                </a:schemeClr>
              </a:solidFill>
            </a:endParaRPr>
          </a:p>
        </p:txBody>
      </p:sp>
    </p:spTree>
    <p:extLst>
      <p:ext uri="{BB962C8B-B14F-4D97-AF65-F5344CB8AC3E}">
        <p14:creationId xmlns:p14="http://schemas.microsoft.com/office/powerpoint/2010/main" val="117321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06A7F-EAE8-4936-9AEB-D33E767477F7}"/>
              </a:ext>
            </a:extLst>
          </p:cNvPr>
          <p:cNvSpPr>
            <a:spLocks noGrp="1"/>
          </p:cNvSpPr>
          <p:nvPr>
            <p:ph type="title"/>
          </p:nvPr>
        </p:nvSpPr>
        <p:spPr/>
        <p:txBody>
          <a:bodyPr/>
          <a:lstStyle/>
          <a:p>
            <a:r>
              <a:rPr lang="en-US" dirty="0"/>
              <a:t>Q5</a:t>
            </a:r>
          </a:p>
        </p:txBody>
      </p:sp>
      <p:sp>
        <p:nvSpPr>
          <p:cNvPr id="3" name="Content Placeholder 2">
            <a:extLst>
              <a:ext uri="{FF2B5EF4-FFF2-40B4-BE49-F238E27FC236}">
                <a16:creationId xmlns:a16="http://schemas.microsoft.com/office/drawing/2014/main" id="{4E7AB0CA-60E4-45D5-909E-690245C41A3A}"/>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Some journals and funders require primary data collection to be done with the collaboration of qualified and reputable institutes of statistic; but this collaboration is often very difficult to obtain (costs and delays). In this case, what would be your advice?</a:t>
            </a:r>
          </a:p>
          <a:p>
            <a:pPr marL="0" indent="0">
              <a:buNone/>
            </a:pPr>
            <a:r>
              <a:rPr lang="en-US" dirty="0">
                <a:solidFill>
                  <a:schemeClr val="accent1">
                    <a:lumMod val="75000"/>
                  </a:schemeClr>
                </a:solidFill>
                <a:latin typeface="Arial" panose="020B0604020202020204" pitchFamily="34" charset="0"/>
              </a:rPr>
              <a:t>Try to understand what might be the concerns. Give it a shot to do it yourself! </a:t>
            </a:r>
            <a:r>
              <a:rPr lang="en-US" dirty="0">
                <a:solidFill>
                  <a:schemeClr val="accent1">
                    <a:lumMod val="75000"/>
                  </a:schemeClr>
                </a:solidFill>
                <a:latin typeface="Arial" panose="020B0604020202020204" pitchFamily="34" charset="0"/>
                <a:sym typeface="Wingdings" panose="05000000000000000000" pitchFamily="2" charset="2"/>
              </a:rPr>
              <a:t></a:t>
            </a:r>
            <a:endParaRPr lang="en-US" dirty="0">
              <a:solidFill>
                <a:schemeClr val="accent1">
                  <a:lumMod val="75000"/>
                </a:schemeClr>
              </a:solidFill>
            </a:endParaRPr>
          </a:p>
        </p:txBody>
      </p:sp>
    </p:spTree>
    <p:extLst>
      <p:ext uri="{BB962C8B-B14F-4D97-AF65-F5344CB8AC3E}">
        <p14:creationId xmlns:p14="http://schemas.microsoft.com/office/powerpoint/2010/main" val="9226310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78154-5C9D-4E5B-BF06-BE8636C96E59}"/>
              </a:ext>
            </a:extLst>
          </p:cNvPr>
          <p:cNvSpPr>
            <a:spLocks noGrp="1"/>
          </p:cNvSpPr>
          <p:nvPr>
            <p:ph type="title"/>
          </p:nvPr>
        </p:nvSpPr>
        <p:spPr/>
        <p:txBody>
          <a:bodyPr/>
          <a:lstStyle/>
          <a:p>
            <a:r>
              <a:rPr lang="en-US" dirty="0"/>
              <a:t>Q6</a:t>
            </a:r>
          </a:p>
        </p:txBody>
      </p:sp>
      <p:sp>
        <p:nvSpPr>
          <p:cNvPr id="3" name="Content Placeholder 2">
            <a:extLst>
              <a:ext uri="{FF2B5EF4-FFF2-40B4-BE49-F238E27FC236}">
                <a16:creationId xmlns:a16="http://schemas.microsoft.com/office/drawing/2014/main" id="{E0882430-38F7-4373-BBDC-B4DA7CAB3015}"/>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There is no baseline data for impact evaluation? </a:t>
            </a:r>
          </a:p>
          <a:p>
            <a:pPr marL="0" indent="0">
              <a:buNone/>
            </a:pPr>
            <a:r>
              <a:rPr lang="en-US" dirty="0">
                <a:solidFill>
                  <a:schemeClr val="accent1">
                    <a:lumMod val="75000"/>
                  </a:schemeClr>
                </a:solidFill>
                <a:latin typeface="Arial" panose="020B0604020202020204" pitchFamily="34" charset="0"/>
              </a:rPr>
              <a:t>Possible to do IE without baseline provided…</a:t>
            </a:r>
          </a:p>
          <a:p>
            <a:pPr marL="0" indent="0">
              <a:buNone/>
            </a:pPr>
            <a:r>
              <a:rPr lang="en-US" b="0" i="0" dirty="0">
                <a:solidFill>
                  <a:srgbClr val="222222"/>
                </a:solidFill>
                <a:effectLst/>
                <a:latin typeface="Arial" panose="020B0604020202020204" pitchFamily="34" charset="0"/>
              </a:rPr>
              <a:t>If I'm interested in evaluating the impact of a household's self-selected participation in certain jobs like off-farm activity without any intervention, is it possible to create non-participants as a control group and proceed the study?</a:t>
            </a:r>
          </a:p>
          <a:p>
            <a:pPr marL="0" indent="0">
              <a:buNone/>
            </a:pPr>
            <a:r>
              <a:rPr lang="en-US" dirty="0">
                <a:solidFill>
                  <a:schemeClr val="accent1">
                    <a:lumMod val="75000"/>
                  </a:schemeClr>
                </a:solidFill>
                <a:latin typeface="Arial" panose="020B0604020202020204" pitchFamily="34" charset="0"/>
              </a:rPr>
              <a:t>Let’s sharpen the question a bit more. It is possible…</a:t>
            </a:r>
            <a:endParaRPr lang="en-US" dirty="0">
              <a:solidFill>
                <a:schemeClr val="accent1">
                  <a:lumMod val="75000"/>
                </a:schemeClr>
              </a:solidFill>
            </a:endParaRPr>
          </a:p>
        </p:txBody>
      </p:sp>
    </p:spTree>
    <p:extLst>
      <p:ext uri="{BB962C8B-B14F-4D97-AF65-F5344CB8AC3E}">
        <p14:creationId xmlns:p14="http://schemas.microsoft.com/office/powerpoint/2010/main" val="2950198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762C9-01FB-4E06-8DF3-994AB020CE93}"/>
              </a:ext>
            </a:extLst>
          </p:cNvPr>
          <p:cNvSpPr>
            <a:spLocks noGrp="1"/>
          </p:cNvSpPr>
          <p:nvPr>
            <p:ph type="title"/>
          </p:nvPr>
        </p:nvSpPr>
        <p:spPr/>
        <p:txBody>
          <a:bodyPr/>
          <a:lstStyle/>
          <a:p>
            <a:r>
              <a:rPr lang="en-US" dirty="0"/>
              <a:t>Q7</a:t>
            </a:r>
          </a:p>
        </p:txBody>
      </p:sp>
      <p:sp>
        <p:nvSpPr>
          <p:cNvPr id="3" name="Content Placeholder 2">
            <a:extLst>
              <a:ext uri="{FF2B5EF4-FFF2-40B4-BE49-F238E27FC236}">
                <a16:creationId xmlns:a16="http://schemas.microsoft.com/office/drawing/2014/main" id="{80E9A058-E095-4B13-BF22-EB042A54F5FF}"/>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How can we decide on the appropriate sampling method to use in a situation where your target respondents are frequently being engaged outside of the district or community of intervention, in order to avoid bias?</a:t>
            </a:r>
          </a:p>
          <a:p>
            <a:pPr marL="0" indent="0">
              <a:buNone/>
            </a:pPr>
            <a:r>
              <a:rPr lang="en-US" dirty="0">
                <a:solidFill>
                  <a:schemeClr val="accent1">
                    <a:lumMod val="75000"/>
                  </a:schemeClr>
                </a:solidFill>
                <a:latin typeface="Arial" panose="020B0604020202020204" pitchFamily="34" charset="0"/>
              </a:rPr>
              <a:t>What is the research question? Then let’s think through the possible biases…</a:t>
            </a:r>
            <a:endParaRPr lang="en-US" dirty="0">
              <a:solidFill>
                <a:schemeClr val="accent1">
                  <a:lumMod val="75000"/>
                </a:schemeClr>
              </a:solidFill>
            </a:endParaRPr>
          </a:p>
        </p:txBody>
      </p:sp>
    </p:spTree>
    <p:extLst>
      <p:ext uri="{BB962C8B-B14F-4D97-AF65-F5344CB8AC3E}">
        <p14:creationId xmlns:p14="http://schemas.microsoft.com/office/powerpoint/2010/main" val="3252475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E73FB-6394-41A9-BE40-CC9D2A952749}"/>
              </a:ext>
            </a:extLst>
          </p:cNvPr>
          <p:cNvSpPr>
            <a:spLocks noGrp="1"/>
          </p:cNvSpPr>
          <p:nvPr>
            <p:ph type="title"/>
          </p:nvPr>
        </p:nvSpPr>
        <p:spPr/>
        <p:txBody>
          <a:bodyPr/>
          <a:lstStyle/>
          <a:p>
            <a:r>
              <a:rPr lang="en-US" dirty="0"/>
              <a:t>Q8</a:t>
            </a:r>
          </a:p>
        </p:txBody>
      </p:sp>
      <p:sp>
        <p:nvSpPr>
          <p:cNvPr id="3" name="Content Placeholder 2">
            <a:extLst>
              <a:ext uri="{FF2B5EF4-FFF2-40B4-BE49-F238E27FC236}">
                <a16:creationId xmlns:a16="http://schemas.microsoft.com/office/drawing/2014/main" id="{DB7CB6BD-8DC0-4DA7-8E53-3B43DE500930}"/>
              </a:ext>
            </a:extLst>
          </p:cNvPr>
          <p:cNvSpPr>
            <a:spLocks noGrp="1"/>
          </p:cNvSpPr>
          <p:nvPr>
            <p:ph idx="1"/>
          </p:nvPr>
        </p:nvSpPr>
        <p:spPr/>
        <p:txBody>
          <a:bodyPr/>
          <a:lstStyle/>
          <a:p>
            <a:pPr marL="0" indent="0">
              <a:buNone/>
            </a:pPr>
            <a:r>
              <a:rPr lang="en-US" b="0" i="0" dirty="0">
                <a:solidFill>
                  <a:srgbClr val="222222"/>
                </a:solidFill>
                <a:effectLst/>
                <a:latin typeface="Arial" panose="020B0604020202020204" pitchFamily="34" charset="0"/>
              </a:rPr>
              <a:t>My experience on field have revealed that respondents usually request for incentives to give their consent in participating in the research. How can a researcher cope with this considering research budget constraints or inability to secure research grant?</a:t>
            </a:r>
          </a:p>
          <a:p>
            <a:pPr marL="0" indent="0">
              <a:buNone/>
            </a:pPr>
            <a:r>
              <a:rPr lang="en-US" dirty="0">
                <a:solidFill>
                  <a:schemeClr val="accent1">
                    <a:lumMod val="75000"/>
                  </a:schemeClr>
                </a:solidFill>
                <a:latin typeface="Arial" panose="020B0604020202020204" pitchFamily="34" charset="0"/>
              </a:rPr>
              <a:t>We all work with budget constraint. This usually is not a challenge that cannot be overcome…</a:t>
            </a:r>
            <a:endParaRPr lang="en-US" dirty="0">
              <a:solidFill>
                <a:schemeClr val="accent1">
                  <a:lumMod val="75000"/>
                </a:schemeClr>
              </a:solidFill>
            </a:endParaRPr>
          </a:p>
        </p:txBody>
      </p:sp>
    </p:spTree>
    <p:extLst>
      <p:ext uri="{BB962C8B-B14F-4D97-AF65-F5344CB8AC3E}">
        <p14:creationId xmlns:p14="http://schemas.microsoft.com/office/powerpoint/2010/main" val="965383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414</TotalTime>
  <Words>1859</Words>
  <Application>Microsoft Office PowerPoint</Application>
  <PresentationFormat>Widescreen</PresentationFormat>
  <Paragraphs>128</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Q&amp;A Field Research</vt:lpstr>
      <vt:lpstr>Q1</vt:lpstr>
      <vt:lpstr>Q2</vt:lpstr>
      <vt:lpstr>Q3</vt:lpstr>
      <vt:lpstr>Q4</vt:lpstr>
      <vt:lpstr>Q5</vt:lpstr>
      <vt:lpstr>Q6</vt:lpstr>
      <vt:lpstr>Q7</vt:lpstr>
      <vt:lpstr>Q8</vt:lpstr>
      <vt:lpstr>Q9</vt:lpstr>
      <vt:lpstr>Q10</vt:lpstr>
      <vt:lpstr>Q11</vt:lpstr>
      <vt:lpstr>Q12</vt:lpstr>
      <vt:lpstr>Q13</vt:lpstr>
      <vt:lpstr>Q14</vt:lpstr>
      <vt:lpstr>Q15</vt:lpstr>
      <vt:lpstr>Q16</vt:lpstr>
      <vt:lpstr>Q17</vt:lpstr>
      <vt:lpstr>Q18</vt:lpstr>
      <vt:lpstr>Q19</vt:lpstr>
      <vt:lpstr>Q20</vt:lpstr>
      <vt:lpstr>Q21</vt:lpstr>
      <vt:lpstr>Q22</vt:lpstr>
      <vt:lpstr>Q23</vt:lpstr>
      <vt:lpstr>Q24</vt:lpstr>
      <vt:lpstr>Q25</vt:lpstr>
      <vt:lpstr>Q26</vt:lpstr>
      <vt:lpstr>Q27</vt:lpstr>
      <vt:lpstr>Q28</vt:lpstr>
      <vt:lpstr>Q29</vt:lpstr>
      <vt:lpstr>Q30</vt:lpstr>
      <vt:lpstr>Q31</vt:lpstr>
      <vt:lpstr>Q32</vt:lpstr>
      <vt:lpstr>Q33</vt:lpstr>
      <vt:lpstr>Q34</vt:lpstr>
      <vt:lpstr>Q35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Munshi</dc:creator>
  <cp:lastModifiedBy>Munshi</cp:lastModifiedBy>
  <cp:revision>59</cp:revision>
  <dcterms:created xsi:type="dcterms:W3CDTF">2020-12-17T09:27:54Z</dcterms:created>
  <dcterms:modified xsi:type="dcterms:W3CDTF">2020-12-17T16:22:29Z</dcterms:modified>
</cp:coreProperties>
</file>